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4"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83" r:id="rId16"/>
    <p:sldId id="284" r:id="rId17"/>
    <p:sldId id="272" r:id="rId18"/>
    <p:sldId id="274" r:id="rId19"/>
    <p:sldId id="275" r:id="rId20"/>
    <p:sldId id="280" r:id="rId21"/>
    <p:sldId id="271" r:id="rId22"/>
    <p:sldId id="282" r:id="rId23"/>
    <p:sldId id="273" r:id="rId24"/>
  </p:sldIdLst>
  <p:sldSz cx="9144000" cy="6858000" type="screen4x3"/>
  <p:notesSz cx="6858000" cy="9144000"/>
  <p:embeddedFontLst>
    <p:embeddedFont>
      <p:font typeface="Calibri" panose="020F0502020204030204" pitchFamily="34" charset="0"/>
      <p:regular r:id="rId26"/>
      <p:bold r:id="rId27"/>
      <p:italic r:id="rId28"/>
      <p:boldItalic r:id="rId29"/>
    </p:embeddedFont>
    <p:embeddedFont>
      <p:font typeface="Georgia" panose="02040502050405020303" pitchFamily="18"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60">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ECE709-9499-48C7-89E5-85E0B9CABB34}">
  <a:tblStyle styleId="{0DECE709-9499-48C7-89E5-85E0B9CABB3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97"/>
    <p:restoredTop sz="61274" autoAdjust="0"/>
  </p:normalViewPr>
  <p:slideViewPr>
    <p:cSldViewPr snapToGrid="0">
      <p:cViewPr varScale="1">
        <p:scale>
          <a:sx n="77" d="100"/>
          <a:sy n="77" d="100"/>
        </p:scale>
        <p:origin x="1704" y="96"/>
      </p:cViewPr>
      <p:guideLst>
        <p:guide orient="horz" pos="360"/>
        <p:guide pos="575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26769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 name="Google Shape;3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u="none" dirty="0"/>
              <a:t>[STANLEY</a:t>
            </a:r>
            <a:r>
              <a:rPr lang="en-US" b="0" u="none" dirty="0" smtClean="0"/>
              <a:t>]</a:t>
            </a:r>
            <a:endParaRPr dirty="0"/>
          </a:p>
          <a:p>
            <a:pPr marL="0" lvl="0" indent="0" algn="l" rtl="0">
              <a:spcBef>
                <a:spcPts val="0"/>
              </a:spcBef>
              <a:spcAft>
                <a:spcPts val="0"/>
              </a:spcAft>
              <a:buNone/>
            </a:pPr>
            <a:endParaRPr b="0" u="none" dirty="0"/>
          </a:p>
          <a:p>
            <a:pPr marL="0" lvl="0" indent="0" algn="l" rtl="0">
              <a:spcBef>
                <a:spcPts val="0"/>
              </a:spcBef>
              <a:spcAft>
                <a:spcPts val="0"/>
              </a:spcAft>
              <a:buNone/>
            </a:pPr>
            <a:r>
              <a:rPr lang="en-US" b="0" u="none" dirty="0"/>
              <a:t>Hello Everyone, my name is Stanley, and my partners are </a:t>
            </a:r>
            <a:r>
              <a:rPr lang="en-US" b="0" u="none" dirty="0" err="1"/>
              <a:t>Kuangwei</a:t>
            </a:r>
            <a:r>
              <a:rPr lang="en-US" b="0" u="none" dirty="0"/>
              <a:t> and </a:t>
            </a:r>
            <a:r>
              <a:rPr lang="en-US" b="0" u="none" dirty="0" err="1"/>
              <a:t>Shangyun</a:t>
            </a:r>
            <a:r>
              <a:rPr lang="en-US" b="0" u="none" dirty="0"/>
              <a:t>.</a:t>
            </a:r>
            <a:endParaRPr dirty="0"/>
          </a:p>
          <a:p>
            <a:pPr marL="0" lvl="0" indent="0" algn="l" rtl="0">
              <a:spcBef>
                <a:spcPts val="0"/>
              </a:spcBef>
              <a:spcAft>
                <a:spcPts val="0"/>
              </a:spcAft>
              <a:buNone/>
            </a:pPr>
            <a:r>
              <a:rPr lang="en-US" b="0" u="none" dirty="0"/>
              <a:t>Today, we would like to present our </a:t>
            </a:r>
            <a:r>
              <a:rPr lang="en-US" b="0" u="none" dirty="0" smtClean="0"/>
              <a:t>experiment, </a:t>
            </a:r>
            <a:r>
              <a:rPr lang="en-US" b="0" u="none" dirty="0"/>
              <a:t>titled “Social Media Detox.”</a:t>
            </a:r>
            <a:endParaRPr dirty="0"/>
          </a:p>
          <a:p>
            <a:pPr marL="0" lvl="0" indent="0" algn="l" rtl="0">
              <a:spcBef>
                <a:spcPts val="0"/>
              </a:spcBef>
              <a:spcAft>
                <a:spcPts val="0"/>
              </a:spcAft>
              <a:buNone/>
            </a:pPr>
            <a:endParaRPr lang="en-US" b="0" u="none" dirty="0" smtClean="0"/>
          </a:p>
          <a:p>
            <a:pPr marL="0" lvl="0" indent="0" algn="l" rtl="0">
              <a:spcBef>
                <a:spcPts val="0"/>
              </a:spcBef>
              <a:spcAft>
                <a:spcPts val="0"/>
              </a:spcAft>
              <a:buNone/>
            </a:pPr>
            <a:r>
              <a:rPr lang="en-US" b="0" u="none" dirty="0" smtClean="0"/>
              <a:t>7</a:t>
            </a:r>
            <a:endParaRPr b="0" u="none" dirty="0"/>
          </a:p>
          <a:p>
            <a:pPr marL="0" lvl="0" indent="0" algn="l" rtl="0">
              <a:spcBef>
                <a:spcPts val="0"/>
              </a:spcBef>
              <a:spcAft>
                <a:spcPts val="0"/>
              </a:spcAft>
              <a:buNone/>
            </a:pPr>
            <a:r>
              <a:rPr lang="en-US" b="0" u="none" dirty="0"/>
              <a:t>---</a:t>
            </a:r>
            <a:endParaRPr b="0" u="none" dirty="0"/>
          </a:p>
          <a:p>
            <a:pPr marL="0" lvl="0" indent="0" algn="l" rtl="0">
              <a:spcBef>
                <a:spcPts val="0"/>
              </a:spcBef>
              <a:spcAft>
                <a:spcPts val="0"/>
              </a:spcAft>
              <a:buNone/>
            </a:pPr>
            <a:endParaRPr b="1" u="sng" dirty="0"/>
          </a:p>
          <a:p>
            <a:pPr marL="0" lvl="0" indent="0" algn="l" rtl="0">
              <a:spcBef>
                <a:spcPts val="0"/>
              </a:spcBef>
              <a:spcAft>
                <a:spcPts val="0"/>
              </a:spcAft>
              <a:buNone/>
            </a:pPr>
            <a:r>
              <a:rPr lang="en-US" b="1" u="sng" dirty="0"/>
              <a:t>Citation</a:t>
            </a:r>
            <a:endParaRPr dirty="0"/>
          </a:p>
          <a:p>
            <a:pPr marL="171450" lvl="0" indent="-171450" algn="l" rtl="0">
              <a:spcBef>
                <a:spcPts val="0"/>
              </a:spcBef>
              <a:spcAft>
                <a:spcPts val="0"/>
              </a:spcAft>
              <a:buClr>
                <a:schemeClr val="dk1"/>
              </a:buClr>
              <a:buSzPts val="1200"/>
              <a:buFont typeface="Arial"/>
              <a:buChar char="•"/>
            </a:pPr>
            <a:r>
              <a:rPr lang="en-US" b="0" u="none" dirty="0"/>
              <a:t>Pic (apps): https://cnet3.cbsistatic.com/img/qACHj5CTcRGLTRZEKo1GY9exZD8=/1600x900/2018/12/03/e3d8b4f9-0daf-4119-9c65-9e7f72d725d2/social-media-apps.jpg</a:t>
            </a:r>
            <a:endParaRPr b="1" u="none" dirty="0"/>
          </a:p>
        </p:txBody>
      </p:sp>
      <p:sp>
        <p:nvSpPr>
          <p:cNvPr id="40" name="Google Shape;40;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1647352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b="0" u="none"/>
              <a:t>[KUANGWEI]</a:t>
            </a:r>
            <a:endParaRPr/>
          </a:p>
          <a:p>
            <a:pPr marL="0" marR="0" lvl="0" indent="0" algn="l" rtl="0">
              <a:lnSpc>
                <a:spcPct val="100000"/>
              </a:lnSpc>
              <a:spcBef>
                <a:spcPts val="0"/>
              </a:spcBef>
              <a:spcAft>
                <a:spcPts val="0"/>
              </a:spcAft>
              <a:buClr>
                <a:schemeClr val="dk1"/>
              </a:buClr>
              <a:buSzPts val="1200"/>
              <a:buFont typeface="Calibri"/>
              <a:buNone/>
            </a:pPr>
            <a:endParaRPr b="0" u="none"/>
          </a:p>
          <a:p>
            <a:pPr marL="0" marR="0" lvl="0" indent="0" algn="l" rtl="0">
              <a:lnSpc>
                <a:spcPct val="100000"/>
              </a:lnSpc>
              <a:spcBef>
                <a:spcPts val="0"/>
              </a:spcBef>
              <a:spcAft>
                <a:spcPts val="0"/>
              </a:spcAft>
              <a:buClr>
                <a:schemeClr val="dk1"/>
              </a:buClr>
              <a:buSzPts val="1200"/>
              <a:buFont typeface="Calibri"/>
              <a:buNone/>
            </a:pPr>
            <a:r>
              <a:rPr lang="en-US" b="0" u="none"/>
              <a:t>Thank you Stanley, I will continue to talk about the experimental design and this is the laid out in ROXO grammar.</a:t>
            </a:r>
            <a:endParaRPr/>
          </a:p>
          <a:p>
            <a:pPr marL="0" marR="0" lvl="0" indent="0" algn="l" rtl="0">
              <a:lnSpc>
                <a:spcPct val="100000"/>
              </a:lnSpc>
              <a:spcBef>
                <a:spcPts val="0"/>
              </a:spcBef>
              <a:spcAft>
                <a:spcPts val="0"/>
              </a:spcAft>
              <a:buClr>
                <a:schemeClr val="dk1"/>
              </a:buClr>
              <a:buSzPts val="1200"/>
              <a:buFont typeface="Calibri"/>
              <a:buNone/>
            </a:pPr>
            <a:r>
              <a:rPr lang="en-US" b="0" u="none"/>
              <a:t>From the pre-experiment survey, we collected:</a:t>
            </a:r>
            <a:endParaRPr/>
          </a:p>
          <a:p>
            <a:pPr marL="0" marR="0" lvl="0" indent="0" algn="l" rtl="0">
              <a:lnSpc>
                <a:spcPct val="100000"/>
              </a:lnSpc>
              <a:spcBef>
                <a:spcPts val="0"/>
              </a:spcBef>
              <a:spcAft>
                <a:spcPts val="0"/>
              </a:spcAft>
              <a:buClr>
                <a:schemeClr val="dk1"/>
              </a:buClr>
              <a:buSzPts val="1200"/>
              <a:buFont typeface="Calibri"/>
              <a:buNone/>
            </a:pPr>
            <a:r>
              <a:rPr lang="en-US" b="0" u="none"/>
              <a:t> - sufficient demographic information, as well as </a:t>
            </a:r>
            <a:endParaRPr/>
          </a:p>
          <a:p>
            <a:pPr marL="0" marR="0" lvl="0" indent="0" algn="l" rtl="0">
              <a:lnSpc>
                <a:spcPct val="100000"/>
              </a:lnSpc>
              <a:spcBef>
                <a:spcPts val="0"/>
              </a:spcBef>
              <a:spcAft>
                <a:spcPts val="0"/>
              </a:spcAft>
              <a:buClr>
                <a:schemeClr val="dk1"/>
              </a:buClr>
              <a:buSzPts val="1200"/>
              <a:buFont typeface="Calibri"/>
              <a:buNone/>
            </a:pPr>
            <a:r>
              <a:rPr lang="en-US" b="0" u="none"/>
              <a:t> - identified the top three social media applications used by our potential participants. Facebook, Instagram and WeChat.</a:t>
            </a:r>
            <a:endParaRPr/>
          </a:p>
          <a:p>
            <a:pPr marL="0" marR="0" lvl="0" indent="0" algn="l" rtl="0">
              <a:lnSpc>
                <a:spcPct val="100000"/>
              </a:lnSpc>
              <a:spcBef>
                <a:spcPts val="0"/>
              </a:spcBef>
              <a:spcAft>
                <a:spcPts val="0"/>
              </a:spcAft>
              <a:buClr>
                <a:schemeClr val="dk1"/>
              </a:buClr>
              <a:buSzPts val="1200"/>
              <a:buFont typeface="Calibri"/>
              <a:buNone/>
            </a:pPr>
            <a:endParaRPr b="0" u="none"/>
          </a:p>
          <a:p>
            <a:pPr marL="0" marR="0" lvl="0" indent="0" algn="l" rtl="0">
              <a:lnSpc>
                <a:spcPct val="100000"/>
              </a:lnSpc>
              <a:spcBef>
                <a:spcPts val="0"/>
              </a:spcBef>
              <a:spcAft>
                <a:spcPts val="0"/>
              </a:spcAft>
              <a:buClr>
                <a:schemeClr val="dk1"/>
              </a:buClr>
              <a:buSzPts val="1200"/>
              <a:buFont typeface="Calibri"/>
              <a:buNone/>
            </a:pPr>
            <a:r>
              <a:rPr lang="en-US" b="0" u="none"/>
              <a:t>We then further randomized each App group with blocking on </a:t>
            </a:r>
            <a:endParaRPr/>
          </a:p>
          <a:p>
            <a:pPr marL="171450" marR="0" lvl="0" indent="-171450" algn="l" rtl="0">
              <a:lnSpc>
                <a:spcPct val="100000"/>
              </a:lnSpc>
              <a:spcBef>
                <a:spcPts val="0"/>
              </a:spcBef>
              <a:spcAft>
                <a:spcPts val="0"/>
              </a:spcAft>
              <a:buClr>
                <a:schemeClr val="dk1"/>
              </a:buClr>
              <a:buSzPts val="1200"/>
              <a:buFont typeface="Calibri"/>
              <a:buChar char="-"/>
            </a:pPr>
            <a:r>
              <a:rPr lang="en-US" b="0" u="none"/>
              <a:t>Gender and </a:t>
            </a:r>
            <a:endParaRPr/>
          </a:p>
          <a:p>
            <a:pPr marL="171450" marR="0" lvl="0" indent="-171450" algn="l" rtl="0">
              <a:lnSpc>
                <a:spcPct val="100000"/>
              </a:lnSpc>
              <a:spcBef>
                <a:spcPts val="0"/>
              </a:spcBef>
              <a:spcAft>
                <a:spcPts val="0"/>
              </a:spcAft>
              <a:buClr>
                <a:schemeClr val="dk1"/>
              </a:buClr>
              <a:buSzPts val="1200"/>
              <a:buFont typeface="Calibri"/>
              <a:buChar char="-"/>
            </a:pPr>
            <a:r>
              <a:rPr lang="en-US" b="0" u="none"/>
              <a:t>Usage time, with high usage time being the participants who self-report using their app more than 120mins over 7 days. </a:t>
            </a:r>
            <a:endParaRPr/>
          </a:p>
          <a:p>
            <a:pPr marL="171450" marR="0" lvl="0" indent="-171450" algn="l" rtl="0">
              <a:lnSpc>
                <a:spcPct val="100000"/>
              </a:lnSpc>
              <a:spcBef>
                <a:spcPts val="0"/>
              </a:spcBef>
              <a:spcAft>
                <a:spcPts val="0"/>
              </a:spcAft>
              <a:buClr>
                <a:schemeClr val="dk1"/>
              </a:buClr>
              <a:buSzPts val="1200"/>
              <a:buFont typeface="Calibri"/>
              <a:buChar char="-"/>
            </a:pPr>
            <a:r>
              <a:rPr lang="en-US" b="0" u="none"/>
              <a:t>Randomization was based on 60-70% treatment probability in each of the 12 sub-blocks.</a:t>
            </a:r>
            <a:endParaRPr/>
          </a:p>
          <a:p>
            <a:pPr marL="0" marR="0" lvl="0" indent="0" algn="l" rtl="0">
              <a:lnSpc>
                <a:spcPct val="100000"/>
              </a:lnSpc>
              <a:spcBef>
                <a:spcPts val="0"/>
              </a:spcBef>
              <a:spcAft>
                <a:spcPts val="0"/>
              </a:spcAft>
              <a:buClr>
                <a:schemeClr val="dk1"/>
              </a:buClr>
              <a:buSzPts val="1200"/>
              <a:buFont typeface="Calibri"/>
              <a:buNone/>
            </a:pPr>
            <a:endParaRPr b="0" u="none"/>
          </a:p>
          <a:p>
            <a:pPr marL="0" marR="0" lvl="0" indent="0" algn="l" rtl="0">
              <a:lnSpc>
                <a:spcPct val="100000"/>
              </a:lnSpc>
              <a:spcBef>
                <a:spcPts val="0"/>
              </a:spcBef>
              <a:spcAft>
                <a:spcPts val="0"/>
              </a:spcAft>
              <a:buClr>
                <a:schemeClr val="dk1"/>
              </a:buClr>
              <a:buSzPts val="1200"/>
              <a:buFont typeface="Calibri"/>
              <a:buNone/>
            </a:pPr>
            <a:r>
              <a:rPr lang="en-US" b="0" u="none"/>
              <a:t>The baseline measurement was then taken in the Day 1 survey sent out to all 47 participants and those that were assigned to treatment received a Day 1 survey with an additional prompt encouraging them to limit their social media usage.</a:t>
            </a:r>
            <a:endParaRPr/>
          </a:p>
          <a:p>
            <a:pPr marL="0" marR="0" lvl="0" indent="0" algn="l" rtl="0">
              <a:lnSpc>
                <a:spcPct val="100000"/>
              </a:lnSpc>
              <a:spcBef>
                <a:spcPts val="0"/>
              </a:spcBef>
              <a:spcAft>
                <a:spcPts val="0"/>
              </a:spcAft>
              <a:buClr>
                <a:schemeClr val="dk1"/>
              </a:buClr>
              <a:buSzPts val="1200"/>
              <a:buFont typeface="Calibri"/>
              <a:buNone/>
            </a:pPr>
            <a:endParaRPr b="0" u="none"/>
          </a:p>
          <a:p>
            <a:pPr marL="0" marR="0" lvl="0" indent="0" algn="l" rtl="0">
              <a:lnSpc>
                <a:spcPct val="100000"/>
              </a:lnSpc>
              <a:spcBef>
                <a:spcPts val="0"/>
              </a:spcBef>
              <a:spcAft>
                <a:spcPts val="0"/>
              </a:spcAft>
              <a:buClr>
                <a:schemeClr val="dk1"/>
              </a:buClr>
              <a:buSzPts val="1200"/>
              <a:buFont typeface="Calibri"/>
              <a:buNone/>
            </a:pPr>
            <a:r>
              <a:rPr lang="en-US" b="0" u="none"/>
              <a:t>Subsequent Days 2 – 6, treatment subjects were send daily survey messages to continually remind them.</a:t>
            </a:r>
            <a:endParaRPr/>
          </a:p>
          <a:p>
            <a:pPr marL="0" marR="0" lvl="0" indent="0" algn="l" rtl="0">
              <a:lnSpc>
                <a:spcPct val="100000"/>
              </a:lnSpc>
              <a:spcBef>
                <a:spcPts val="0"/>
              </a:spcBef>
              <a:spcAft>
                <a:spcPts val="0"/>
              </a:spcAft>
              <a:buClr>
                <a:schemeClr val="dk1"/>
              </a:buClr>
              <a:buSzPts val="1200"/>
              <a:buFont typeface="Calibri"/>
              <a:buNone/>
            </a:pPr>
            <a:endParaRPr b="0" u="none"/>
          </a:p>
          <a:p>
            <a:pPr marL="0" marR="0" lvl="0" indent="0" algn="l" rtl="0">
              <a:lnSpc>
                <a:spcPct val="100000"/>
              </a:lnSpc>
              <a:spcBef>
                <a:spcPts val="0"/>
              </a:spcBef>
              <a:spcAft>
                <a:spcPts val="0"/>
              </a:spcAft>
              <a:buClr>
                <a:schemeClr val="dk1"/>
              </a:buClr>
              <a:buSzPts val="1200"/>
              <a:buFont typeface="Calibri"/>
              <a:buNone/>
            </a:pPr>
            <a:r>
              <a:rPr lang="en-US" b="0" u="none"/>
              <a:t>1</a:t>
            </a:r>
            <a:r>
              <a:rPr lang="en-US" b="0" u="none" baseline="30000"/>
              <a:t>st</a:t>
            </a:r>
            <a:r>
              <a:rPr lang="en-US" b="0" u="none"/>
              <a:t> milestone measurements on their screen time usage and their emotional states were taken at Day 7.</a:t>
            </a:r>
            <a:endParaRPr/>
          </a:p>
          <a:p>
            <a:pPr marL="0" marR="0" lvl="0" indent="0" algn="l" rtl="0">
              <a:lnSpc>
                <a:spcPct val="100000"/>
              </a:lnSpc>
              <a:spcBef>
                <a:spcPts val="0"/>
              </a:spcBef>
              <a:spcAft>
                <a:spcPts val="0"/>
              </a:spcAft>
              <a:buClr>
                <a:schemeClr val="dk1"/>
              </a:buClr>
              <a:buSzPts val="1200"/>
              <a:buFont typeface="Calibri"/>
              <a:buNone/>
            </a:pPr>
            <a:endParaRPr b="0" u="none"/>
          </a:p>
          <a:p>
            <a:pPr marL="0" marR="0" lvl="0" indent="0" algn="l" rtl="0">
              <a:lnSpc>
                <a:spcPct val="100000"/>
              </a:lnSpc>
              <a:spcBef>
                <a:spcPts val="0"/>
              </a:spcBef>
              <a:spcAft>
                <a:spcPts val="0"/>
              </a:spcAft>
              <a:buClr>
                <a:schemeClr val="dk1"/>
              </a:buClr>
              <a:buSzPts val="1200"/>
              <a:buFont typeface="Calibri"/>
              <a:buNone/>
            </a:pPr>
            <a:r>
              <a:rPr lang="en-US" b="0" u="none"/>
              <a:t>A period on radio silence is enforced for another 6 days, and a final screen time usage and their emotional states were taken at Day 14.</a:t>
            </a:r>
            <a:endParaRPr/>
          </a:p>
        </p:txBody>
      </p:sp>
      <p:sp>
        <p:nvSpPr>
          <p:cNvPr id="129" name="Google Shape;129;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442195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b="0" u="none"/>
              <a:t>[KUANGWEI]</a:t>
            </a:r>
            <a:endParaRPr/>
          </a:p>
          <a:p>
            <a:pPr marL="0" lvl="0" indent="0" algn="l" rtl="0">
              <a:spcBef>
                <a:spcPts val="0"/>
              </a:spcBef>
              <a:spcAft>
                <a:spcPts val="0"/>
              </a:spcAft>
              <a:buNone/>
            </a:pPr>
            <a:endParaRPr b="0" u="none"/>
          </a:p>
          <a:p>
            <a:pPr marL="0" lvl="0" indent="0" algn="l" rtl="0">
              <a:spcBef>
                <a:spcPts val="0"/>
              </a:spcBef>
              <a:spcAft>
                <a:spcPts val="0"/>
              </a:spcAft>
              <a:buNone/>
            </a:pPr>
            <a:r>
              <a:rPr lang="en-US" b="0" u="none"/>
              <a:t>The first outcome measure is the daily usage for each subject’s assigned social media app.</a:t>
            </a:r>
            <a:endParaRPr/>
          </a:p>
          <a:p>
            <a:pPr marL="0" lvl="0" indent="0" algn="l" rtl="0">
              <a:spcBef>
                <a:spcPts val="0"/>
              </a:spcBef>
              <a:spcAft>
                <a:spcPts val="0"/>
              </a:spcAft>
              <a:buNone/>
            </a:pPr>
            <a:r>
              <a:rPr lang="en-US" b="0" u="none"/>
              <a:t>For the experiment, this collected using the Screen Time snapshots from subjects which were uploaded into Qualtrics.</a:t>
            </a:r>
            <a:endParaRPr/>
          </a:p>
        </p:txBody>
      </p:sp>
      <p:sp>
        <p:nvSpPr>
          <p:cNvPr id="197" name="Google Shape;197;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08838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b="0" u="none" dirty="0"/>
              <a:t>[KUANGWEI]</a:t>
            </a:r>
            <a:endParaRPr dirty="0"/>
          </a:p>
          <a:p>
            <a:pPr marL="0" lvl="0" indent="0" algn="l" rtl="0">
              <a:spcBef>
                <a:spcPts val="0"/>
              </a:spcBef>
              <a:spcAft>
                <a:spcPts val="0"/>
              </a:spcAft>
              <a:buNone/>
            </a:pPr>
            <a:endParaRPr b="0" u="none" dirty="0"/>
          </a:p>
          <a:p>
            <a:pPr marL="0" lvl="0" indent="0" algn="l" rtl="0">
              <a:spcBef>
                <a:spcPts val="0"/>
              </a:spcBef>
              <a:spcAft>
                <a:spcPts val="0"/>
              </a:spcAft>
              <a:buNone/>
            </a:pPr>
            <a:r>
              <a:rPr lang="en-US" b="0" u="none" dirty="0"/>
              <a:t>We performed a linear regression on 2 outcomes: </a:t>
            </a:r>
            <a:endParaRPr dirty="0"/>
          </a:p>
          <a:p>
            <a:pPr marL="171450" lvl="0" indent="-171450" algn="l" rtl="0">
              <a:spcBef>
                <a:spcPts val="0"/>
              </a:spcBef>
              <a:spcAft>
                <a:spcPts val="0"/>
              </a:spcAft>
              <a:buClr>
                <a:schemeClr val="dk1"/>
              </a:buClr>
              <a:buSzPts val="1200"/>
              <a:buFont typeface="Calibri"/>
              <a:buChar char="-"/>
            </a:pPr>
            <a:r>
              <a:rPr lang="en-US" b="0" u="none" dirty="0"/>
              <a:t>Average Daily App Usage on Day 7</a:t>
            </a:r>
            <a:endParaRPr dirty="0"/>
          </a:p>
          <a:p>
            <a:pPr marL="171450" lvl="0" indent="-171450" algn="l" rtl="0">
              <a:spcBef>
                <a:spcPts val="0"/>
              </a:spcBef>
              <a:spcAft>
                <a:spcPts val="0"/>
              </a:spcAft>
              <a:buClr>
                <a:schemeClr val="dk1"/>
              </a:buClr>
              <a:buSzPts val="1200"/>
              <a:buFont typeface="Calibri"/>
              <a:buChar char="-"/>
            </a:pPr>
            <a:r>
              <a:rPr lang="en-US" b="0" u="none" dirty="0"/>
              <a:t>Average Daily App Usage on Day 14</a:t>
            </a:r>
            <a:endParaRPr dirty="0"/>
          </a:p>
          <a:p>
            <a:pPr marL="171450" lvl="0" indent="-95250" algn="l" rtl="0">
              <a:spcBef>
                <a:spcPts val="0"/>
              </a:spcBef>
              <a:spcAft>
                <a:spcPts val="0"/>
              </a:spcAft>
              <a:buClr>
                <a:schemeClr val="dk1"/>
              </a:buClr>
              <a:buSzPts val="1200"/>
              <a:buFont typeface="Calibri"/>
              <a:buNone/>
            </a:pPr>
            <a:endParaRPr b="0" u="none" dirty="0"/>
          </a:p>
          <a:p>
            <a:pPr marL="285750" indent="-285750">
              <a:buFont typeface="Arial" panose="020B0604020202020204" pitchFamily="34" charset="0"/>
              <a:buChar char="•"/>
            </a:pPr>
            <a:r>
              <a:rPr lang="en-US" sz="1200" dirty="0"/>
              <a:t>No major statistically significant results from Treatment in most cases</a:t>
            </a:r>
          </a:p>
          <a:p>
            <a:pPr marL="285750" indent="-285750">
              <a:buFont typeface="Arial" panose="020B0604020202020204" pitchFamily="34" charset="0"/>
              <a:buChar char="•"/>
            </a:pPr>
            <a:r>
              <a:rPr lang="en-US" sz="1200" dirty="0"/>
              <a:t>Treatment effect increases usage of WeChat 1 week after treatment is statistically significant which is not very believable </a:t>
            </a:r>
          </a:p>
          <a:p>
            <a:pPr marL="0" lvl="0" indent="0" algn="l" rtl="0">
              <a:spcBef>
                <a:spcPts val="0"/>
              </a:spcBef>
              <a:spcAft>
                <a:spcPts val="0"/>
              </a:spcAft>
              <a:buClr>
                <a:schemeClr val="dk1"/>
              </a:buClr>
              <a:buSzPts val="1200"/>
              <a:buFont typeface="Calibri"/>
              <a:buNone/>
            </a:pPr>
            <a:endParaRPr dirty="0"/>
          </a:p>
        </p:txBody>
      </p:sp>
      <p:sp>
        <p:nvSpPr>
          <p:cNvPr id="207" name="Google Shape;207;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3991364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11201e06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511201e06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b="0" u="none" dirty="0"/>
              <a:t>[SHANGYUN]</a:t>
            </a:r>
            <a:r>
              <a:rPr lang="en-US" dirty="0"/>
              <a:t> </a:t>
            </a:r>
          </a:p>
          <a:p>
            <a:pPr marL="0" marR="0" lvl="0" indent="0" algn="l" rtl="0">
              <a:lnSpc>
                <a:spcPct val="100000"/>
              </a:lnSpc>
              <a:spcBef>
                <a:spcPts val="0"/>
              </a:spcBef>
              <a:spcAft>
                <a:spcPts val="0"/>
              </a:spcAft>
              <a:buClr>
                <a:schemeClr val="dk1"/>
              </a:buClr>
              <a:buSzPts val="1200"/>
              <a:buFont typeface="Calibri"/>
              <a:buNone/>
            </a:pPr>
            <a:r>
              <a:rPr lang="en-US" dirty="0"/>
              <a:t>- Another motivation of the study has to do with many reporting that reducing social media usage make people happier</a:t>
            </a:r>
          </a:p>
          <a:p>
            <a:pPr marL="171450" marR="0" lvl="0" indent="-171450" algn="l" rtl="0">
              <a:lnSpc>
                <a:spcPct val="100000"/>
              </a:lnSpc>
              <a:spcBef>
                <a:spcPts val="0"/>
              </a:spcBef>
              <a:spcAft>
                <a:spcPts val="0"/>
              </a:spcAft>
              <a:buClr>
                <a:schemeClr val="dk1"/>
              </a:buClr>
              <a:buSzPts val="1200"/>
              <a:buFontTx/>
              <a:buChar char="-"/>
            </a:pPr>
            <a:r>
              <a:rPr lang="en-US" dirty="0"/>
              <a:t>Measure before, during and after the treatment</a:t>
            </a:r>
          </a:p>
          <a:p>
            <a:pPr marL="171450" marR="0" lvl="0" indent="-171450" algn="l" rtl="0">
              <a:lnSpc>
                <a:spcPct val="100000"/>
              </a:lnSpc>
              <a:spcBef>
                <a:spcPts val="0"/>
              </a:spcBef>
              <a:spcAft>
                <a:spcPts val="0"/>
              </a:spcAft>
              <a:buClr>
                <a:schemeClr val="dk1"/>
              </a:buClr>
              <a:buSzPts val="1200"/>
              <a:buFontTx/>
              <a:buChar char="-"/>
            </a:pPr>
            <a:r>
              <a:rPr lang="en-US" dirty="0"/>
              <a:t>Mood Measurement is not standardized</a:t>
            </a:r>
          </a:p>
          <a:p>
            <a:pPr marL="628650" marR="0" lvl="1" indent="-171450" algn="l" rtl="0">
              <a:lnSpc>
                <a:spcPct val="100000"/>
              </a:lnSpc>
              <a:spcBef>
                <a:spcPts val="0"/>
              </a:spcBef>
              <a:spcAft>
                <a:spcPts val="0"/>
              </a:spcAft>
              <a:buClr>
                <a:schemeClr val="dk1"/>
              </a:buClr>
              <a:buSzPts val="1200"/>
              <a:buFontTx/>
              <a:buChar char="-"/>
            </a:pPr>
            <a:r>
              <a:rPr lang="en-US" dirty="0"/>
              <a:t>Some involve a lengthy questionnaire(like </a:t>
            </a:r>
            <a:r>
              <a:rPr lang="en-US" dirty="0" err="1"/>
              <a:t>Ryff’s</a:t>
            </a:r>
            <a:r>
              <a:rPr lang="en-US" dirty="0"/>
              <a:t> Psychological Well Being Scale) – not complete the survey</a:t>
            </a:r>
          </a:p>
          <a:p>
            <a:pPr marL="628650" marR="0" lvl="1" indent="-171450" algn="l" rtl="0">
              <a:lnSpc>
                <a:spcPct val="100000"/>
              </a:lnSpc>
              <a:spcBef>
                <a:spcPts val="0"/>
              </a:spcBef>
              <a:spcAft>
                <a:spcPts val="0"/>
              </a:spcAft>
              <a:buClr>
                <a:schemeClr val="dk1"/>
              </a:buClr>
              <a:buSzPts val="1200"/>
              <a:buFontTx/>
              <a:buChar char="-"/>
            </a:pPr>
            <a:r>
              <a:rPr lang="en-US" dirty="0"/>
              <a:t>Too specific to certain emotional state(like loneliness scale or self-esteem scale) . </a:t>
            </a:r>
          </a:p>
          <a:p>
            <a:pPr marL="171450" marR="0" lvl="0" indent="-171450" algn="l" rtl="0">
              <a:lnSpc>
                <a:spcPct val="100000"/>
              </a:lnSpc>
              <a:spcBef>
                <a:spcPts val="0"/>
              </a:spcBef>
              <a:spcAft>
                <a:spcPts val="0"/>
              </a:spcAft>
              <a:buClr>
                <a:schemeClr val="dk1"/>
              </a:buClr>
              <a:buSzPts val="1200"/>
              <a:buFontTx/>
              <a:buChar char="-"/>
            </a:pPr>
            <a:r>
              <a:rPr lang="en-US" dirty="0"/>
              <a:t>After some exploration, we found circumplex model which map all emotional state or mood into two axis - activation and pleasant. </a:t>
            </a:r>
          </a:p>
          <a:p>
            <a:pPr marL="628650" marR="0" lvl="1" indent="-171450" algn="l" rtl="0">
              <a:lnSpc>
                <a:spcPct val="100000"/>
              </a:lnSpc>
              <a:spcBef>
                <a:spcPts val="0"/>
              </a:spcBef>
              <a:spcAft>
                <a:spcPts val="0"/>
              </a:spcAft>
              <a:buClr>
                <a:schemeClr val="dk1"/>
              </a:buClr>
              <a:buSzPts val="1200"/>
              <a:buFontTx/>
              <a:buChar char="-"/>
            </a:pPr>
            <a:r>
              <a:rPr lang="en-US" dirty="0"/>
              <a:t>Each word of mood can fall into one of the four quadrants in the system and quantify its weight on the axis. </a:t>
            </a:r>
          </a:p>
          <a:p>
            <a:pPr marL="628650" marR="0" lvl="1" indent="-171450" algn="l" rtl="0">
              <a:lnSpc>
                <a:spcPct val="100000"/>
              </a:lnSpc>
              <a:spcBef>
                <a:spcPts val="0"/>
              </a:spcBef>
              <a:spcAft>
                <a:spcPts val="0"/>
              </a:spcAft>
              <a:buClr>
                <a:schemeClr val="dk1"/>
              </a:buClr>
              <a:buSzPts val="1200"/>
              <a:buFontTx/>
              <a:buChar char="-"/>
            </a:pPr>
            <a:r>
              <a:rPr lang="en-US" dirty="0"/>
              <a:t>Benefit: scaling mood to two axis effectively simplify the potential outcome to two values which make the analysis easier. </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US" dirty="0"/>
              <a:t>Do different words means differently to different people? They certainly could, that’s one of the reason the emotional measurement is not yet standardized. Some people even argue people can feel happy and sad at the same time. we will leave these to psychologist to figure out. Because we use the same method across the experiment, the comparison still reveal the change of the emotion.</a:t>
            </a:r>
            <a:endParaRPr dirty="0"/>
          </a:p>
          <a:p>
            <a:pPr marL="0" lvl="0" indent="0" algn="l" rtl="0">
              <a:spcBef>
                <a:spcPts val="0"/>
              </a:spcBef>
              <a:spcAft>
                <a:spcPts val="0"/>
              </a:spcAft>
              <a:buNone/>
            </a:pPr>
            <a:endParaRPr dirty="0"/>
          </a:p>
        </p:txBody>
      </p:sp>
      <p:sp>
        <p:nvSpPr>
          <p:cNvPr id="226" name="Google Shape;226;g511201e068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056823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511201e068_0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g511201e068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b="0" u="none"/>
              <a:t>[SHANGYUN]</a:t>
            </a:r>
            <a:endParaRPr/>
          </a:p>
          <a:p>
            <a:pPr marL="0" lvl="0" indent="0" algn="l" rtl="0">
              <a:spcBef>
                <a:spcPts val="0"/>
              </a:spcBef>
              <a:spcAft>
                <a:spcPts val="0"/>
              </a:spcAft>
              <a:buNone/>
            </a:pPr>
            <a:r>
              <a:rPr lang="en-US"/>
              <a:t>Another reason for us to choose circumplex model of mood is its simplicity on implementation. During the study we alway keep in mind that the survey shouldn’t be too long and mood measurement justify such concern. But with Circumplex, we reduce the measurement to just one question. Using eight words(two in each quadrant) instead of one or two  for the measurement of activation and pleasant give more opportunity for the participants to accurately record their mood.</a:t>
            </a:r>
            <a:endParaRPr/>
          </a:p>
          <a:p>
            <a:pPr marL="0" lvl="0" indent="0" algn="l" rtl="0">
              <a:spcBef>
                <a:spcPts val="0"/>
              </a:spcBef>
              <a:spcAft>
                <a:spcPts val="0"/>
              </a:spcAft>
              <a:buNone/>
            </a:pPr>
            <a:endParaRPr/>
          </a:p>
          <a:p>
            <a:pPr marL="0" lvl="0" indent="0" algn="l" rtl="0">
              <a:spcBef>
                <a:spcPts val="0"/>
              </a:spcBef>
              <a:spcAft>
                <a:spcPts val="0"/>
              </a:spcAft>
              <a:buNone/>
            </a:pPr>
            <a:r>
              <a:rPr lang="en-US"/>
              <a:t>The total value of activation and pleasant is the weighted sum of all the scores given by the participant.</a:t>
            </a:r>
            <a:endParaRPr/>
          </a:p>
        </p:txBody>
      </p:sp>
      <p:sp>
        <p:nvSpPr>
          <p:cNvPr id="269" name="Google Shape;269;g511201e068_0_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1212322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511201e068_0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g511201e068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b="0" u="none" dirty="0"/>
              <a:t>[SHANGYUN]</a:t>
            </a:r>
            <a:endParaRPr dirty="0"/>
          </a:p>
        </p:txBody>
      </p:sp>
      <p:sp>
        <p:nvSpPr>
          <p:cNvPr id="269" name="Google Shape;269;g511201e068_0_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4282603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511201e068_0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g511201e068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b="0" u="none" dirty="0"/>
              <a:t>[SHANGYUN]</a:t>
            </a:r>
            <a:endParaRPr dirty="0"/>
          </a:p>
        </p:txBody>
      </p:sp>
      <p:sp>
        <p:nvSpPr>
          <p:cNvPr id="269" name="Google Shape;269;g511201e068_0_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798946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[STANLEY</a:t>
            </a:r>
            <a:r>
              <a:rPr lang="en-US" dirty="0" smtClean="0"/>
              <a:t>]</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Here are some questions that we have for the class, on improving our experiment</a:t>
            </a:r>
            <a:r>
              <a:rPr lang="en-US" baseline="0" dirty="0" smtClean="0"/>
              <a:t> design.</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17</a:t>
            </a:r>
          </a:p>
          <a:p>
            <a:pPr marL="0" lvl="0" indent="0" algn="l" rtl="0">
              <a:spcBef>
                <a:spcPts val="0"/>
              </a:spcBef>
              <a:spcAft>
                <a:spcPts val="0"/>
              </a:spcAft>
              <a:buNone/>
            </a:pPr>
            <a:r>
              <a:rPr lang="en-US" baseline="0" dirty="0" smtClean="0"/>
              <a:t>---</a:t>
            </a:r>
            <a:endParaRPr dirty="0"/>
          </a:p>
        </p:txBody>
      </p:sp>
      <p:sp>
        <p:nvSpPr>
          <p:cNvPr id="294" name="Google Shape;294;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462812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3278945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8781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b="0" u="none" dirty="0"/>
              <a:t>[STANLEY]</a:t>
            </a:r>
            <a:endParaRPr dirty="0"/>
          </a:p>
          <a:p>
            <a:pPr marL="0" lvl="0" indent="0" algn="l" rtl="0">
              <a:spcBef>
                <a:spcPts val="0"/>
              </a:spcBef>
              <a:spcAft>
                <a:spcPts val="0"/>
              </a:spcAft>
              <a:buNone/>
            </a:pPr>
            <a:endParaRPr b="0" u="none" dirty="0"/>
          </a:p>
          <a:p>
            <a:pPr marL="0" lvl="0" indent="0" algn="l" rtl="0">
              <a:spcBef>
                <a:spcPts val="0"/>
              </a:spcBef>
              <a:spcAft>
                <a:spcPts val="0"/>
              </a:spcAft>
              <a:buNone/>
            </a:pPr>
            <a:r>
              <a:rPr lang="en-US" b="0" u="none" dirty="0"/>
              <a:t>Before starting this project, we had this general impression that social media can be </a:t>
            </a:r>
            <a:endParaRPr dirty="0"/>
          </a:p>
          <a:p>
            <a:pPr marL="0" lvl="0" indent="0" algn="l" rtl="0">
              <a:spcBef>
                <a:spcPts val="0"/>
              </a:spcBef>
              <a:spcAft>
                <a:spcPts val="0"/>
              </a:spcAft>
              <a:buNone/>
            </a:pPr>
            <a:r>
              <a:rPr lang="en-US" b="0" u="none" dirty="0"/>
              <a:t>[T] addictive, where users are constantly checking </a:t>
            </a:r>
            <a:r>
              <a:rPr lang="en-US" b="0" u="none" dirty="0" smtClean="0"/>
              <a:t>their phones</a:t>
            </a:r>
            <a:r>
              <a:rPr lang="en-US" b="0" u="none" baseline="0" dirty="0" smtClean="0"/>
              <a:t> </a:t>
            </a:r>
            <a:r>
              <a:rPr lang="en-US" b="0" u="none" dirty="0" smtClean="0"/>
              <a:t>for updates.</a:t>
            </a:r>
            <a:endParaRPr dirty="0"/>
          </a:p>
          <a:p>
            <a:pPr marL="0" lvl="0" indent="0" algn="l" rtl="0">
              <a:spcBef>
                <a:spcPts val="0"/>
              </a:spcBef>
              <a:spcAft>
                <a:spcPts val="0"/>
              </a:spcAft>
              <a:buNone/>
            </a:pPr>
            <a:r>
              <a:rPr lang="en-US" b="0" u="none" dirty="0"/>
              <a:t>We also had the impression that social media can be a drain on emotional health if it replaced</a:t>
            </a:r>
            <a:endParaRPr dirty="0"/>
          </a:p>
          <a:p>
            <a:pPr marL="0" lvl="0" indent="0" algn="l" rtl="0">
              <a:spcBef>
                <a:spcPts val="0"/>
              </a:spcBef>
              <a:spcAft>
                <a:spcPts val="0"/>
              </a:spcAft>
              <a:buNone/>
            </a:pPr>
            <a:r>
              <a:rPr lang="en-US" b="0" u="none" dirty="0"/>
              <a:t>[T] healthy in-person interactions</a:t>
            </a:r>
            <a:endParaRPr dirty="0"/>
          </a:p>
          <a:p>
            <a:pPr marL="0" lvl="0" indent="0" algn="l" rtl="0">
              <a:spcBef>
                <a:spcPts val="0"/>
              </a:spcBef>
              <a:spcAft>
                <a:spcPts val="0"/>
              </a:spcAft>
              <a:buNone/>
            </a:pPr>
            <a:r>
              <a:rPr lang="en-US" b="0" u="none" dirty="0"/>
              <a:t>[T] Or, if it I resulted in cyber-bullying.</a:t>
            </a:r>
            <a:endParaRPr b="0" u="none" dirty="0"/>
          </a:p>
          <a:p>
            <a:pPr marL="0" lvl="0" indent="0" algn="l" rtl="0">
              <a:spcBef>
                <a:spcPts val="0"/>
              </a:spcBef>
              <a:spcAft>
                <a:spcPts val="0"/>
              </a:spcAft>
              <a:buNone/>
            </a:pPr>
            <a:endParaRPr lang="en-US" b="1" u="sng" dirty="0" smtClean="0"/>
          </a:p>
          <a:p>
            <a:pPr marL="0" lvl="0" indent="0" algn="l" rtl="0">
              <a:spcBef>
                <a:spcPts val="0"/>
              </a:spcBef>
              <a:spcAft>
                <a:spcPts val="0"/>
              </a:spcAft>
              <a:buNone/>
            </a:pPr>
            <a:r>
              <a:rPr lang="en-US" b="0" u="none" dirty="0" smtClean="0"/>
              <a:t>14</a:t>
            </a:r>
          </a:p>
          <a:p>
            <a:pPr marL="0" lvl="0" indent="0" algn="l" rtl="0">
              <a:spcBef>
                <a:spcPts val="0"/>
              </a:spcBef>
              <a:spcAft>
                <a:spcPts val="0"/>
              </a:spcAft>
              <a:buNone/>
            </a:pPr>
            <a:r>
              <a:rPr lang="en-US" b="0" u="none" dirty="0" smtClean="0"/>
              <a:t>---</a:t>
            </a:r>
          </a:p>
          <a:p>
            <a:pPr marL="0" lvl="0" indent="0" algn="l" rtl="0">
              <a:spcBef>
                <a:spcPts val="0"/>
              </a:spcBef>
              <a:spcAft>
                <a:spcPts val="0"/>
              </a:spcAft>
              <a:buNone/>
            </a:pPr>
            <a:endParaRPr b="1" u="sng" dirty="0"/>
          </a:p>
          <a:p>
            <a:pPr marL="0" lvl="0" indent="0" algn="l" rtl="0">
              <a:spcBef>
                <a:spcPts val="0"/>
              </a:spcBef>
              <a:spcAft>
                <a:spcPts val="0"/>
              </a:spcAft>
              <a:buNone/>
            </a:pPr>
            <a:r>
              <a:rPr lang="en-US" b="1" u="sng" dirty="0"/>
              <a:t>Citation</a:t>
            </a:r>
            <a:endParaRPr dirty="0"/>
          </a:p>
          <a:p>
            <a:pPr marL="171450" lvl="0" indent="-171450" algn="l" rtl="0">
              <a:spcBef>
                <a:spcPts val="0"/>
              </a:spcBef>
              <a:spcAft>
                <a:spcPts val="0"/>
              </a:spcAft>
              <a:buClr>
                <a:schemeClr val="dk1"/>
              </a:buClr>
              <a:buSzPts val="1200"/>
              <a:buFont typeface="Arial"/>
              <a:buChar char="•"/>
            </a:pPr>
            <a:r>
              <a:rPr lang="en-US" b="0" u="none" dirty="0"/>
              <a:t>Pic (Addiction): https://i.ytimg.com/vi/SgOh2KCXZ_8/maxresdefault.jpg</a:t>
            </a:r>
            <a:endParaRPr dirty="0"/>
          </a:p>
          <a:p>
            <a:pPr marL="171450" lvl="0" indent="-171450" algn="l" rtl="0">
              <a:spcBef>
                <a:spcPts val="0"/>
              </a:spcBef>
              <a:spcAft>
                <a:spcPts val="0"/>
              </a:spcAft>
              <a:buClr>
                <a:schemeClr val="dk1"/>
              </a:buClr>
              <a:buSzPts val="1200"/>
              <a:buFont typeface="Arial"/>
              <a:buChar char="•"/>
            </a:pPr>
            <a:r>
              <a:rPr lang="en-US" b="0" u="none" dirty="0"/>
              <a:t>Pic (Cell Phones): https://www.hindustantimes.com/rf/image_size_960x540/HT/p2/2018/03/12/Pictures/_ad86e356-25e1-11e8-a8dd-98cd3615fcfa.jpg</a:t>
            </a:r>
            <a:endParaRPr dirty="0"/>
          </a:p>
          <a:p>
            <a:pPr marL="171450" lvl="0" indent="-171450" algn="l" rtl="0">
              <a:spcBef>
                <a:spcPts val="0"/>
              </a:spcBef>
              <a:spcAft>
                <a:spcPts val="0"/>
              </a:spcAft>
              <a:buClr>
                <a:schemeClr val="dk1"/>
              </a:buClr>
              <a:buSzPts val="1200"/>
              <a:buFont typeface="Arial"/>
              <a:buChar char="•"/>
            </a:pPr>
            <a:r>
              <a:rPr lang="en-US" b="0" u="none" dirty="0"/>
              <a:t>Pic (In-Person Conversation): https://www.foodzaps.com/v2/wp-content/uploads/2016/07/iStock_000039464956Medium.jpg</a:t>
            </a:r>
            <a:endParaRPr dirty="0"/>
          </a:p>
          <a:p>
            <a:pPr marL="171450" lvl="0" indent="-171450" algn="l" rtl="0">
              <a:spcBef>
                <a:spcPts val="0"/>
              </a:spcBef>
              <a:spcAft>
                <a:spcPts val="0"/>
              </a:spcAft>
              <a:buClr>
                <a:schemeClr val="dk1"/>
              </a:buClr>
              <a:buSzPts val="1200"/>
              <a:buFont typeface="Arial"/>
              <a:buChar char="•"/>
            </a:pPr>
            <a:r>
              <a:rPr lang="en-US" b="0" u="none" dirty="0"/>
              <a:t>Pic (Social Media Bullying): https://encrypted-tbn0.gstatic.com/images?q=tbn:ANd9GcTidPe3jwy_riXzF4de-vnuYgvX4kRMk2XITRc0eA32zWWrOMlLYg</a:t>
            </a:r>
            <a:endParaRPr dirty="0"/>
          </a:p>
        </p:txBody>
      </p:sp>
      <p:sp>
        <p:nvSpPr>
          <p:cNvPr id="48" name="Google Shape;48;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3045915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1" u="sng"/>
          </a:p>
          <a:p>
            <a:pPr marL="0" lvl="0" indent="0" algn="l" rtl="0">
              <a:spcBef>
                <a:spcPts val="0"/>
              </a:spcBef>
              <a:spcAft>
                <a:spcPts val="0"/>
              </a:spcAft>
              <a:buNone/>
            </a:pPr>
            <a:r>
              <a:rPr lang="en-US" b="1" u="sng"/>
              <a:t>Citation</a:t>
            </a:r>
            <a:endParaRPr/>
          </a:p>
        </p:txBody>
      </p:sp>
      <p:sp>
        <p:nvSpPr>
          <p:cNvPr id="356" name="Google Shape;356;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977758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11201e068_0_1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11201e068_0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Do the message serves as a reminder than advice?</a:t>
            </a:r>
            <a:endParaRPr dirty="0"/>
          </a:p>
        </p:txBody>
      </p:sp>
      <p:sp>
        <p:nvSpPr>
          <p:cNvPr id="287" name="Google Shape;287;g511201e068_0_1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extLst>
      <p:ext uri="{BB962C8B-B14F-4D97-AF65-F5344CB8AC3E}">
        <p14:creationId xmlns:p14="http://schemas.microsoft.com/office/powerpoint/2010/main" val="4054956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11201e068_0_1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11201e068_0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Do the message serves as a reminder than advice?</a:t>
            </a:r>
            <a:endParaRPr dirty="0"/>
          </a:p>
        </p:txBody>
      </p:sp>
      <p:sp>
        <p:nvSpPr>
          <p:cNvPr id="287" name="Google Shape;287;g511201e068_0_1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2106867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[NOTES]</a:t>
            </a:r>
            <a:endParaRPr/>
          </a:p>
        </p:txBody>
      </p:sp>
      <p:sp>
        <p:nvSpPr>
          <p:cNvPr id="301" name="Google Shape;301;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52073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 name="Google Shape;5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b="0" u="none" dirty="0"/>
              <a:t>[STANLEY]</a:t>
            </a:r>
            <a:endParaRPr dirty="0"/>
          </a:p>
          <a:p>
            <a:pPr marL="0" lvl="0" indent="0" algn="l" rtl="0">
              <a:spcBef>
                <a:spcPts val="0"/>
              </a:spcBef>
              <a:spcAft>
                <a:spcPts val="0"/>
              </a:spcAft>
              <a:buNone/>
            </a:pPr>
            <a:endParaRPr b="0" u="none" dirty="0"/>
          </a:p>
          <a:p>
            <a:pPr marL="0" lvl="0" indent="0" algn="l" rtl="0">
              <a:spcBef>
                <a:spcPts val="0"/>
              </a:spcBef>
              <a:spcAft>
                <a:spcPts val="0"/>
              </a:spcAft>
              <a:buNone/>
            </a:pPr>
            <a:r>
              <a:rPr lang="en-US" b="0" u="none" dirty="0"/>
              <a:t>Hence, we were curious to find out how effective</a:t>
            </a:r>
            <a:endParaRPr dirty="0"/>
          </a:p>
          <a:p>
            <a:pPr marL="0" lvl="0" indent="0" algn="l" rtl="0">
              <a:spcBef>
                <a:spcPts val="0"/>
              </a:spcBef>
              <a:spcAft>
                <a:spcPts val="0"/>
              </a:spcAft>
              <a:buNone/>
            </a:pPr>
            <a:r>
              <a:rPr lang="en-US" b="0" u="none" dirty="0"/>
              <a:t>[T] email reminders </a:t>
            </a:r>
            <a:r>
              <a:rPr lang="en-US" b="0" u="none" dirty="0" err="1"/>
              <a:t>woud</a:t>
            </a:r>
            <a:r>
              <a:rPr lang="en-US" b="0" u="none" dirty="0"/>
              <a:t> be at affecting, and hopefully reducing,</a:t>
            </a:r>
            <a:endParaRPr dirty="0"/>
          </a:p>
          <a:p>
            <a:pPr marL="0" lvl="0" indent="0" algn="l" rtl="0">
              <a:spcBef>
                <a:spcPts val="0"/>
              </a:spcBef>
              <a:spcAft>
                <a:spcPts val="0"/>
              </a:spcAft>
              <a:buNone/>
            </a:pPr>
            <a:r>
              <a:rPr lang="en-US" b="0" u="none" dirty="0"/>
              <a:t>[T] screen time usage of social media apps.</a:t>
            </a:r>
            <a:endParaRPr dirty="0"/>
          </a:p>
          <a:p>
            <a:pPr marL="0" lvl="0" indent="0" algn="l" rtl="0">
              <a:spcBef>
                <a:spcPts val="0"/>
              </a:spcBef>
              <a:spcAft>
                <a:spcPts val="0"/>
              </a:spcAft>
              <a:buNone/>
            </a:pPr>
            <a:r>
              <a:rPr lang="en-US" b="0" u="none" dirty="0"/>
              <a:t>Our hypothesis was that email remainders can indeed reduce usage of social media apps.</a:t>
            </a:r>
            <a:endParaRPr b="0" u="none" dirty="0"/>
          </a:p>
          <a:p>
            <a:pPr marL="0" lvl="0" indent="0" algn="l" rtl="0">
              <a:spcBef>
                <a:spcPts val="0"/>
              </a:spcBef>
              <a:spcAft>
                <a:spcPts val="0"/>
              </a:spcAft>
              <a:buNone/>
            </a:pPr>
            <a:endParaRPr lang="en-US" b="1" u="sng" dirty="0" smtClean="0"/>
          </a:p>
          <a:p>
            <a:pPr marL="0" lvl="0" indent="0" algn="l" rtl="0">
              <a:spcBef>
                <a:spcPts val="0"/>
              </a:spcBef>
              <a:spcAft>
                <a:spcPts val="0"/>
              </a:spcAft>
              <a:buNone/>
            </a:pPr>
            <a:r>
              <a:rPr lang="en-US" b="0" u="none" dirty="0" smtClean="0"/>
              <a:t>11</a:t>
            </a:r>
          </a:p>
          <a:p>
            <a:pPr marL="0" lvl="0" indent="0" algn="l" rtl="0">
              <a:spcBef>
                <a:spcPts val="0"/>
              </a:spcBef>
              <a:spcAft>
                <a:spcPts val="0"/>
              </a:spcAft>
              <a:buNone/>
            </a:pPr>
            <a:r>
              <a:rPr lang="en-US" b="0" u="none" dirty="0" smtClean="0"/>
              <a:t>---</a:t>
            </a:r>
          </a:p>
          <a:p>
            <a:pPr marL="0" lvl="0" indent="0" algn="l" rtl="0">
              <a:spcBef>
                <a:spcPts val="0"/>
              </a:spcBef>
              <a:spcAft>
                <a:spcPts val="0"/>
              </a:spcAft>
              <a:buNone/>
            </a:pPr>
            <a:endParaRPr b="1" u="sng" dirty="0"/>
          </a:p>
          <a:p>
            <a:pPr marL="0" lvl="0" indent="0" algn="l" rtl="0">
              <a:spcBef>
                <a:spcPts val="0"/>
              </a:spcBef>
              <a:spcAft>
                <a:spcPts val="0"/>
              </a:spcAft>
              <a:buNone/>
            </a:pPr>
            <a:r>
              <a:rPr lang="en-US" b="1" u="sng" dirty="0"/>
              <a:t>Citation</a:t>
            </a:r>
            <a:endParaRPr dirty="0"/>
          </a:p>
          <a:p>
            <a:pPr marL="171450" lvl="0" indent="-171450" algn="l" rtl="0">
              <a:spcBef>
                <a:spcPts val="0"/>
              </a:spcBef>
              <a:spcAft>
                <a:spcPts val="0"/>
              </a:spcAft>
              <a:buClr>
                <a:schemeClr val="dk1"/>
              </a:buClr>
              <a:buSzPts val="1200"/>
              <a:buFont typeface="Arial"/>
              <a:buChar char="•"/>
            </a:pPr>
            <a:r>
              <a:rPr lang="en-US" b="0" u="none" dirty="0"/>
              <a:t>Pic (Send Nag): https://www.google.com/</a:t>
            </a:r>
            <a:r>
              <a:rPr lang="en-US" b="0" u="none" dirty="0" err="1"/>
              <a:t>imgres?imgurl</a:t>
            </a:r>
            <a:r>
              <a:rPr lang="en-US" b="0" u="none" dirty="0"/>
              <a:t>=http%3A%2F%2Fwww.taskanyone.com%2Fhelp_images%2FNag.png&amp;imgrefurl=http%3A%2F%2Fwww.taskanyone.com%2Fdocs.html&amp;docid=3zt5AkB-2H4_OM&amp;tbnid=gyrvu0OUp2uJbM%3A&amp;vet=10ahUKEwigoYWV1dLhAhXHwFQKHc4IBW8QMwhCKAIwAg..i&amp;w=474&amp;h=379&amp;safe=</a:t>
            </a:r>
            <a:r>
              <a:rPr lang="en-US" b="0" u="none" dirty="0" err="1"/>
              <a:t>off&amp;bih</a:t>
            </a:r>
            <a:r>
              <a:rPr lang="en-US" b="0" u="none" dirty="0"/>
              <a:t>=646&amp;biw=1280&amp;q=email%20nag&amp;ved=0ahUKEwigoYWV1dLhAhXHwFQKHc4IBW8QMwhCKAIwAg&amp;iact=</a:t>
            </a:r>
            <a:r>
              <a:rPr lang="en-US" b="0" u="none" dirty="0" err="1"/>
              <a:t>mrc&amp;uact</a:t>
            </a:r>
            <a:r>
              <a:rPr lang="en-US" b="0" u="none" dirty="0"/>
              <a:t>=8</a:t>
            </a:r>
            <a:endParaRPr dirty="0"/>
          </a:p>
          <a:p>
            <a:pPr marL="171450" lvl="0" indent="-171450" algn="l" rtl="0">
              <a:spcBef>
                <a:spcPts val="0"/>
              </a:spcBef>
              <a:spcAft>
                <a:spcPts val="0"/>
              </a:spcAft>
              <a:buClr>
                <a:schemeClr val="dk1"/>
              </a:buClr>
              <a:buSzPts val="1200"/>
              <a:buFont typeface="Arial"/>
              <a:buChar char="•"/>
            </a:pPr>
            <a:r>
              <a:rPr lang="en-US" b="0" u="none" dirty="0"/>
              <a:t>Pic (Time on Facebook): https://www.google.com/</a:t>
            </a:r>
            <a:r>
              <a:rPr lang="en-US" b="0" u="none" dirty="0" err="1"/>
              <a:t>imgres?imgurl</a:t>
            </a:r>
            <a:r>
              <a:rPr lang="en-US" b="0" u="none" dirty="0"/>
              <a:t>=https%3A%2F%2F9to5mac.com%2Fwp-content%2Fuploads%2Fsites%2F6%2F2018%2F11%2FScreen-Shot-2018-11-20-at-7.54.02-PM.jpeg%3Fquality%3D82%26strip%3Dall%26w%3D1600&amp;imgrefurl=https%3A%2F%2F9to5mac.com%2F2018%2F11%2F20%2Fyour-time-on-facebook-rollout%2F&amp;docid=7sWvqGzDoJeMOM&amp;tbnid=ITzPC-w7ALMDvM%3A&amp;vet=10ahUKEwjcnt3z1NLhAhWCxZ8KHQybAGcQMwhBKAEwAQ..i&amp;w=1600&amp;h=900&amp;safe=</a:t>
            </a:r>
            <a:r>
              <a:rPr lang="en-US" b="0" u="none" dirty="0" err="1"/>
              <a:t>off&amp;bih</a:t>
            </a:r>
            <a:r>
              <a:rPr lang="en-US" b="0" u="none" dirty="0"/>
              <a:t>=646&amp;biw=1280&amp;q=screen%20time%20facebook&amp;ved=0ahUKEwjcnt3z1NLhAhWCxZ8KHQybAGcQMwhBKAEwAQ&amp;iact=</a:t>
            </a:r>
            <a:r>
              <a:rPr lang="en-US" b="0" u="none" dirty="0" err="1"/>
              <a:t>mrc&amp;uact</a:t>
            </a:r>
            <a:r>
              <a:rPr lang="en-US" b="0" u="none" dirty="0"/>
              <a:t>=8</a:t>
            </a:r>
            <a:endParaRPr dirty="0"/>
          </a:p>
          <a:p>
            <a:pPr marL="171450" lvl="0" indent="-95250" algn="l" rtl="0">
              <a:spcBef>
                <a:spcPts val="0"/>
              </a:spcBef>
              <a:spcAft>
                <a:spcPts val="0"/>
              </a:spcAft>
              <a:buClr>
                <a:schemeClr val="dk1"/>
              </a:buClr>
              <a:buSzPts val="1200"/>
              <a:buFont typeface="Calibri"/>
              <a:buNone/>
            </a:pPr>
            <a:endParaRPr dirty="0"/>
          </a:p>
        </p:txBody>
      </p:sp>
      <p:sp>
        <p:nvSpPr>
          <p:cNvPr id="58" name="Google Shape;5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4016536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b="0" u="none" dirty="0"/>
              <a:t>[STANLEY]</a:t>
            </a:r>
            <a:endParaRPr dirty="0"/>
          </a:p>
          <a:p>
            <a:pPr marL="0" lvl="0" indent="0" algn="l" rtl="0">
              <a:spcBef>
                <a:spcPts val="0"/>
              </a:spcBef>
              <a:spcAft>
                <a:spcPts val="0"/>
              </a:spcAft>
              <a:buClr>
                <a:schemeClr val="dk1"/>
              </a:buClr>
              <a:buSzPts val="1200"/>
              <a:buFont typeface="Calibri"/>
              <a:buNone/>
            </a:pPr>
            <a:endParaRPr b="0" u="none" dirty="0"/>
          </a:p>
          <a:p>
            <a:pPr marL="171450" lvl="0" indent="-171450" algn="l" rtl="0">
              <a:spcBef>
                <a:spcPts val="0"/>
              </a:spcBef>
              <a:spcAft>
                <a:spcPts val="0"/>
              </a:spcAft>
              <a:buClr>
                <a:schemeClr val="dk1"/>
              </a:buClr>
              <a:buSzPts val="1200"/>
              <a:buFont typeface="Calibri"/>
              <a:buChar char="-"/>
            </a:pPr>
            <a:r>
              <a:rPr lang="en-US" b="0" u="none" dirty="0"/>
              <a:t>In addition, we wanted to study if treatment-induced behavior changes would be sustained after the email reminders had stopped.</a:t>
            </a:r>
            <a:endParaRPr dirty="0"/>
          </a:p>
          <a:p>
            <a:pPr marL="171450" lvl="0" indent="-171450" algn="l" rtl="0">
              <a:spcBef>
                <a:spcPts val="0"/>
              </a:spcBef>
              <a:spcAft>
                <a:spcPts val="0"/>
              </a:spcAft>
              <a:buClr>
                <a:schemeClr val="dk1"/>
              </a:buClr>
              <a:buSzPts val="1200"/>
              <a:buFont typeface="Calibri"/>
              <a:buChar char="-"/>
            </a:pPr>
            <a:r>
              <a:rPr lang="en-US" b="0" u="none" dirty="0"/>
              <a:t>[T] And lastly, we wanted to check for correlation between screen time usage changes and emotional states.</a:t>
            </a:r>
            <a:endParaRPr b="0" u="none" dirty="0"/>
          </a:p>
          <a:p>
            <a:pPr marL="0" lvl="0" indent="0" algn="l" rtl="0">
              <a:spcBef>
                <a:spcPts val="0"/>
              </a:spcBef>
              <a:spcAft>
                <a:spcPts val="0"/>
              </a:spcAft>
              <a:buNone/>
            </a:pPr>
            <a:endParaRPr lang="en-US" b="1" u="sng" dirty="0" smtClean="0"/>
          </a:p>
          <a:p>
            <a:pPr marL="0" lvl="0" indent="0" algn="l" rtl="0">
              <a:spcBef>
                <a:spcPts val="0"/>
              </a:spcBef>
              <a:spcAft>
                <a:spcPts val="0"/>
              </a:spcAft>
              <a:buNone/>
            </a:pPr>
            <a:r>
              <a:rPr lang="en-US" b="0" u="none" dirty="0" smtClean="0"/>
              <a:t>10</a:t>
            </a:r>
          </a:p>
          <a:p>
            <a:pPr marL="0" lvl="0" indent="0" algn="l" rtl="0">
              <a:spcBef>
                <a:spcPts val="0"/>
              </a:spcBef>
              <a:spcAft>
                <a:spcPts val="0"/>
              </a:spcAft>
              <a:buNone/>
            </a:pPr>
            <a:r>
              <a:rPr lang="en-US" b="0" u="none" dirty="0" smtClean="0"/>
              <a:t>---</a:t>
            </a:r>
          </a:p>
          <a:p>
            <a:pPr marL="0" lvl="0" indent="0" algn="l" rtl="0">
              <a:spcBef>
                <a:spcPts val="0"/>
              </a:spcBef>
              <a:spcAft>
                <a:spcPts val="0"/>
              </a:spcAft>
              <a:buNone/>
            </a:pPr>
            <a:endParaRPr b="1" u="sng" dirty="0"/>
          </a:p>
          <a:p>
            <a:pPr marL="0" lvl="0" indent="0" algn="l" rtl="0">
              <a:spcBef>
                <a:spcPts val="0"/>
              </a:spcBef>
              <a:spcAft>
                <a:spcPts val="0"/>
              </a:spcAft>
              <a:buNone/>
            </a:pPr>
            <a:r>
              <a:rPr lang="en-US" b="1" u="sng" dirty="0"/>
              <a:t>Citation</a:t>
            </a:r>
            <a:endParaRPr dirty="0"/>
          </a:p>
          <a:p>
            <a:pPr marL="171450" lvl="0" indent="-171450" algn="l" rtl="0">
              <a:spcBef>
                <a:spcPts val="0"/>
              </a:spcBef>
              <a:spcAft>
                <a:spcPts val="0"/>
              </a:spcAft>
              <a:buClr>
                <a:schemeClr val="dk1"/>
              </a:buClr>
              <a:buSzPts val="1200"/>
              <a:buFont typeface="Arial"/>
              <a:buChar char="•"/>
            </a:pPr>
            <a:r>
              <a:rPr lang="en-US" b="0" u="none" dirty="0"/>
              <a:t>Pic (Relapse-Recovery): https://www.google.com/</a:t>
            </a:r>
            <a:r>
              <a:rPr lang="en-US" b="0" u="none" dirty="0" err="1"/>
              <a:t>imgres?imgurl</a:t>
            </a:r>
            <a:r>
              <a:rPr lang="en-US" b="0" u="none" dirty="0"/>
              <a:t>=https%3A%2F%2Fwww.northpointrecovery.com%2Fblog%2Fwp-content%2Fuploads%2F2015%2F05%2FDollarphotoclub_77076347.jpg&amp;imgrefurl=https%3A%2F%2Fwww.northpointrecovery.com%2Fblog%2Fwhy-does-relapse-happen%2F&amp;docid=ZtHimcGQsFP0iM&amp;tbnid=6yRNyopDSWNkzM%3A&amp;vet=10ahUKEwj4gaiN49LhAhVFM3wKHUMbDfoQMwhqKAAwAA..i&amp;w=3300&amp;h=3465&amp;safe=</a:t>
            </a:r>
            <a:r>
              <a:rPr lang="en-US" b="0" u="none" dirty="0" err="1"/>
              <a:t>off&amp;bih</a:t>
            </a:r>
            <a:r>
              <a:rPr lang="en-US" b="0" u="none" dirty="0"/>
              <a:t>=646&amp;biw=1280&amp;q=</a:t>
            </a:r>
            <a:r>
              <a:rPr lang="en-US" b="0" u="none" dirty="0" err="1"/>
              <a:t>relapse&amp;ved</a:t>
            </a:r>
            <a:r>
              <a:rPr lang="en-US" b="0" u="none" dirty="0"/>
              <a:t>=0ahUKEwj4gaiN49LhAhVFM3wKHUMbDfoQMwhqKAAwAA&amp;iact=</a:t>
            </a:r>
            <a:r>
              <a:rPr lang="en-US" b="0" u="none" dirty="0" err="1"/>
              <a:t>mrc&amp;uact</a:t>
            </a:r>
            <a:r>
              <a:rPr lang="en-US" b="0" u="none" dirty="0"/>
              <a:t>=8</a:t>
            </a:r>
            <a:endParaRPr dirty="0"/>
          </a:p>
          <a:p>
            <a:pPr marL="171450" lvl="0" indent="-171450" algn="l" rtl="0">
              <a:spcBef>
                <a:spcPts val="0"/>
              </a:spcBef>
              <a:spcAft>
                <a:spcPts val="0"/>
              </a:spcAft>
              <a:buClr>
                <a:schemeClr val="dk1"/>
              </a:buClr>
              <a:buSzPts val="1200"/>
              <a:buFont typeface="Arial"/>
              <a:buChar char="•"/>
            </a:pPr>
            <a:r>
              <a:rPr lang="en-US" b="0" u="none" dirty="0"/>
              <a:t>Pic (Chalkboard): https://www.google.com/</a:t>
            </a:r>
            <a:r>
              <a:rPr lang="en-US" b="0" u="none" dirty="0" err="1"/>
              <a:t>imgres?imgurl</a:t>
            </a:r>
            <a:r>
              <a:rPr lang="en-US" b="0" u="none" dirty="0"/>
              <a:t>=https%3A%2F%2Fwww.healthyplace.com%2Fsites%2Fdefault%2Ffiles%2F2018-05%2Fwhat-mean-emotionally-healthy-healthyplace.jpg&amp;imgrefurl=https%3A%2F%2Fwww.healthyplace.com%2Fself-help%2Fself-help-information%2Fwhat-does-it-mean-be-emotionally-healthy&amp;docid=8RE2L6bIdTMVxM&amp;tbnid=HohuL3ITqqWpEM%3A&amp;vet=10ahUKEwil0-Kr5NLhAhUijlQKHRqcDNUQMwhrKAEwAQ..i&amp;w=800&amp;h=450&amp;safe=</a:t>
            </a:r>
            <a:r>
              <a:rPr lang="en-US" b="0" u="none" dirty="0" err="1"/>
              <a:t>off&amp;bih</a:t>
            </a:r>
            <a:r>
              <a:rPr lang="en-US" b="0" u="none" dirty="0"/>
              <a:t>=646&amp;biw=1280&amp;q=emotional%20health&amp;ved=0ahUKEwil0-Kr5NLhAhUijlQKHRqcDNUQMwhrKAEwAQ&amp;iact=</a:t>
            </a:r>
            <a:r>
              <a:rPr lang="en-US" b="0" u="none" dirty="0" err="1"/>
              <a:t>mrc&amp;uact</a:t>
            </a:r>
            <a:r>
              <a:rPr lang="en-US" b="0" u="none" dirty="0"/>
              <a:t>=8</a:t>
            </a:r>
            <a:endParaRPr dirty="0"/>
          </a:p>
          <a:p>
            <a:pPr marL="171450" lvl="0" indent="-95250" algn="l" rtl="0">
              <a:spcBef>
                <a:spcPts val="0"/>
              </a:spcBef>
              <a:spcAft>
                <a:spcPts val="0"/>
              </a:spcAft>
              <a:buClr>
                <a:schemeClr val="dk1"/>
              </a:buClr>
              <a:buSzPts val="1200"/>
              <a:buFont typeface="Calibri"/>
              <a:buNone/>
            </a:pPr>
            <a:endParaRPr dirty="0"/>
          </a:p>
        </p:txBody>
      </p:sp>
      <p:sp>
        <p:nvSpPr>
          <p:cNvPr id="69" name="Google Shape;69;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371074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 name="Google Shape;7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b="0" u="none" dirty="0"/>
              <a:t>[STANLEY]</a:t>
            </a:r>
            <a:endParaRPr dirty="0"/>
          </a:p>
          <a:p>
            <a:pPr marL="0" lvl="0" indent="0" algn="l" rtl="0">
              <a:spcBef>
                <a:spcPts val="0"/>
              </a:spcBef>
              <a:spcAft>
                <a:spcPts val="0"/>
              </a:spcAft>
              <a:buNone/>
            </a:pPr>
            <a:endParaRPr b="0" u="none" dirty="0"/>
          </a:p>
          <a:p>
            <a:pPr marL="0" lvl="0" indent="0" algn="l" rtl="0">
              <a:spcBef>
                <a:spcPts val="0"/>
              </a:spcBef>
              <a:spcAft>
                <a:spcPts val="0"/>
              </a:spcAft>
              <a:buNone/>
            </a:pPr>
            <a:r>
              <a:rPr lang="en-US" b="0" u="none" dirty="0"/>
              <a:t>On </a:t>
            </a:r>
            <a:r>
              <a:rPr lang="en-US" b="0" u="none" dirty="0" smtClean="0"/>
              <a:t>Day </a:t>
            </a:r>
            <a:r>
              <a:rPr lang="en-US" b="0" u="none" dirty="0"/>
              <a:t>1 of treatment, we sent emails with links to the following </a:t>
            </a:r>
            <a:r>
              <a:rPr lang="en-US" b="0" u="none" dirty="0" err="1"/>
              <a:t>Qualtrics</a:t>
            </a:r>
            <a:r>
              <a:rPr lang="en-US" b="0" u="none" dirty="0"/>
              <a:t> message.</a:t>
            </a:r>
            <a:endParaRPr dirty="0"/>
          </a:p>
          <a:p>
            <a:pPr marL="0" lvl="0" indent="0" algn="l" rtl="0">
              <a:spcBef>
                <a:spcPts val="0"/>
              </a:spcBef>
              <a:spcAft>
                <a:spcPts val="0"/>
              </a:spcAft>
              <a:buNone/>
            </a:pPr>
            <a:r>
              <a:rPr lang="en-US" b="0" u="none" dirty="0"/>
              <a:t>[T] First, we touted the emotional health benefits of curbing social media usage.</a:t>
            </a:r>
            <a:endParaRPr dirty="0"/>
          </a:p>
          <a:p>
            <a:pPr marL="0" lvl="0" indent="0" algn="l" rtl="0">
              <a:spcBef>
                <a:spcPts val="0"/>
              </a:spcBef>
              <a:spcAft>
                <a:spcPts val="0"/>
              </a:spcAft>
              <a:buNone/>
            </a:pPr>
            <a:r>
              <a:rPr lang="en-US" b="0" u="none" dirty="0"/>
              <a:t>[T] Then, we requested subjects to limit their screen time of a assigned social media app to less than 5 minutes per day.</a:t>
            </a:r>
            <a:endParaRPr dirty="0"/>
          </a:p>
          <a:p>
            <a:pPr marL="0" lvl="0" indent="0" algn="l" rtl="0">
              <a:spcBef>
                <a:spcPts val="0"/>
              </a:spcBef>
              <a:spcAft>
                <a:spcPts val="0"/>
              </a:spcAft>
              <a:buNone/>
            </a:pPr>
            <a:r>
              <a:rPr lang="en-US" b="0" u="none" dirty="0"/>
              <a:t>[T] Lastly, we requested subjects to acknowledge receipt of the </a:t>
            </a:r>
            <a:r>
              <a:rPr lang="en-US" b="0" u="none" dirty="0" err="1"/>
              <a:t>Qualtrics</a:t>
            </a:r>
            <a:r>
              <a:rPr lang="en-US" b="0" u="none" dirty="0"/>
              <a:t> message.</a:t>
            </a:r>
            <a:endParaRPr b="0" u="none" dirty="0"/>
          </a:p>
          <a:p>
            <a:pPr marL="0" lvl="0" indent="0" algn="l" rtl="0">
              <a:spcBef>
                <a:spcPts val="0"/>
              </a:spcBef>
              <a:spcAft>
                <a:spcPts val="0"/>
              </a:spcAft>
              <a:buNone/>
            </a:pPr>
            <a:endParaRPr lang="en-US" b="1" u="sng" dirty="0" smtClean="0"/>
          </a:p>
          <a:p>
            <a:pPr marL="0" lvl="0" indent="0" algn="l" rtl="0">
              <a:spcBef>
                <a:spcPts val="0"/>
              </a:spcBef>
              <a:spcAft>
                <a:spcPts val="0"/>
              </a:spcAft>
              <a:buNone/>
            </a:pPr>
            <a:r>
              <a:rPr lang="en-US" b="0" u="none" dirty="0" smtClean="0"/>
              <a:t>20</a:t>
            </a:r>
          </a:p>
          <a:p>
            <a:pPr marL="0" lvl="0" indent="0" algn="l" rtl="0">
              <a:spcBef>
                <a:spcPts val="0"/>
              </a:spcBef>
              <a:spcAft>
                <a:spcPts val="0"/>
              </a:spcAft>
              <a:buNone/>
            </a:pPr>
            <a:r>
              <a:rPr lang="en-US" b="0" u="none" dirty="0" smtClean="0"/>
              <a:t>---</a:t>
            </a:r>
          </a:p>
          <a:p>
            <a:pPr marL="0" lvl="0" indent="0" algn="l" rtl="0">
              <a:spcBef>
                <a:spcPts val="0"/>
              </a:spcBef>
              <a:spcAft>
                <a:spcPts val="0"/>
              </a:spcAft>
              <a:buNone/>
            </a:pPr>
            <a:endParaRPr b="1" u="sng" dirty="0"/>
          </a:p>
          <a:p>
            <a:pPr marL="0" lvl="0" indent="0" algn="l" rtl="0">
              <a:spcBef>
                <a:spcPts val="0"/>
              </a:spcBef>
              <a:spcAft>
                <a:spcPts val="0"/>
              </a:spcAft>
              <a:buNone/>
            </a:pPr>
            <a:r>
              <a:rPr lang="en-US" b="1" u="sng" dirty="0"/>
              <a:t>Citation</a:t>
            </a:r>
            <a:endParaRPr dirty="0"/>
          </a:p>
        </p:txBody>
      </p:sp>
      <p:sp>
        <p:nvSpPr>
          <p:cNvPr id="79" name="Google Shape;79;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622626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b="0" u="none" dirty="0"/>
              <a:t>[STANLEY]</a:t>
            </a:r>
            <a:endParaRPr dirty="0"/>
          </a:p>
          <a:p>
            <a:pPr marL="0" lvl="0" indent="0" algn="l" rtl="0">
              <a:spcBef>
                <a:spcPts val="0"/>
              </a:spcBef>
              <a:spcAft>
                <a:spcPts val="0"/>
              </a:spcAft>
              <a:buNone/>
            </a:pPr>
            <a:endParaRPr b="0" u="none" dirty="0"/>
          </a:p>
          <a:p>
            <a:pPr marL="0" lvl="0" indent="0" algn="l" rtl="0">
              <a:spcBef>
                <a:spcPts val="0"/>
              </a:spcBef>
              <a:spcAft>
                <a:spcPts val="0"/>
              </a:spcAft>
              <a:buNone/>
            </a:pPr>
            <a:r>
              <a:rPr lang="en-US" b="0" u="none" dirty="0"/>
              <a:t>On </a:t>
            </a:r>
            <a:r>
              <a:rPr lang="en-US" b="0" u="none" dirty="0" smtClean="0"/>
              <a:t>Days </a:t>
            </a:r>
            <a:r>
              <a:rPr lang="en-US" b="0" u="none" dirty="0"/>
              <a:t>2-6 of treatment, we sent messages of this format.</a:t>
            </a:r>
            <a:endParaRPr dirty="0"/>
          </a:p>
          <a:p>
            <a:pPr marL="0" lvl="0" indent="0" algn="l" rtl="0">
              <a:spcBef>
                <a:spcPts val="0"/>
              </a:spcBef>
              <a:spcAft>
                <a:spcPts val="0"/>
              </a:spcAft>
              <a:buNone/>
            </a:pPr>
            <a:r>
              <a:rPr lang="en-US" b="0" u="none" dirty="0"/>
              <a:t>[T] First, we provided an inspiring anecdote, promoting the upside of social media detox.</a:t>
            </a:r>
            <a:endParaRPr dirty="0"/>
          </a:p>
          <a:p>
            <a:pPr marL="0" lvl="0" indent="0" algn="l" rtl="0">
              <a:spcBef>
                <a:spcPts val="0"/>
              </a:spcBef>
              <a:spcAft>
                <a:spcPts val="0"/>
              </a:spcAft>
              <a:buNone/>
            </a:pPr>
            <a:r>
              <a:rPr lang="en-US" b="0" u="none" dirty="0"/>
              <a:t>[T] Then, we asked a question to get the subjects thinking about their social media usage.</a:t>
            </a:r>
            <a:endParaRPr dirty="0"/>
          </a:p>
          <a:p>
            <a:pPr marL="0" lvl="0" indent="0" algn="l" rtl="0">
              <a:spcBef>
                <a:spcPts val="0"/>
              </a:spcBef>
              <a:spcAft>
                <a:spcPts val="0"/>
              </a:spcAft>
              <a:buNone/>
            </a:pPr>
            <a:r>
              <a:rPr lang="en-US" b="0" u="none" dirty="0"/>
              <a:t>[T] Finally, we concluded by gently reminding subjects to continue limiting their usage of social media apps.</a:t>
            </a:r>
            <a:endParaRPr dirty="0"/>
          </a:p>
          <a:p>
            <a:pPr marL="0" lvl="0" indent="0" algn="l" rtl="0">
              <a:spcBef>
                <a:spcPts val="0"/>
              </a:spcBef>
              <a:spcAft>
                <a:spcPts val="0"/>
              </a:spcAft>
              <a:buNone/>
            </a:pPr>
            <a:endParaRPr lang="en-US" b="1" u="sng" dirty="0" smtClean="0"/>
          </a:p>
          <a:p>
            <a:pPr marL="0" lvl="0" indent="0" algn="l" rtl="0">
              <a:spcBef>
                <a:spcPts val="0"/>
              </a:spcBef>
              <a:spcAft>
                <a:spcPts val="0"/>
              </a:spcAft>
              <a:buNone/>
            </a:pPr>
            <a:r>
              <a:rPr lang="en-US" b="0" u="none" dirty="0" smtClean="0"/>
              <a:t>17</a:t>
            </a:r>
          </a:p>
          <a:p>
            <a:pPr marL="0" lvl="0" indent="0" algn="l" rtl="0">
              <a:spcBef>
                <a:spcPts val="0"/>
              </a:spcBef>
              <a:spcAft>
                <a:spcPts val="0"/>
              </a:spcAft>
              <a:buNone/>
            </a:pPr>
            <a:r>
              <a:rPr lang="en-US" b="0" u="none" dirty="0" smtClean="0"/>
              <a:t>---</a:t>
            </a:r>
          </a:p>
          <a:p>
            <a:pPr marL="0" lvl="0" indent="0" algn="l" rtl="0">
              <a:spcBef>
                <a:spcPts val="0"/>
              </a:spcBef>
              <a:spcAft>
                <a:spcPts val="0"/>
              </a:spcAft>
              <a:buNone/>
            </a:pPr>
            <a:endParaRPr b="1" u="sng" dirty="0"/>
          </a:p>
          <a:p>
            <a:pPr marL="0" lvl="0" indent="0" algn="l" rtl="0">
              <a:spcBef>
                <a:spcPts val="0"/>
              </a:spcBef>
              <a:spcAft>
                <a:spcPts val="0"/>
              </a:spcAft>
              <a:buNone/>
            </a:pPr>
            <a:r>
              <a:rPr lang="en-US" b="1" u="sng" dirty="0"/>
              <a:t>Citation</a:t>
            </a:r>
            <a:endParaRPr dirty="0"/>
          </a:p>
        </p:txBody>
      </p:sp>
      <p:sp>
        <p:nvSpPr>
          <p:cNvPr id="90" name="Google Shape;9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874576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b="0" u="none" dirty="0"/>
              <a:t>[STANLEY]</a:t>
            </a:r>
            <a:endParaRPr dirty="0"/>
          </a:p>
          <a:p>
            <a:pPr marL="0" lvl="0" indent="0" algn="l" rtl="0">
              <a:spcBef>
                <a:spcPts val="0"/>
              </a:spcBef>
              <a:spcAft>
                <a:spcPts val="0"/>
              </a:spcAft>
              <a:buNone/>
            </a:pPr>
            <a:endParaRPr b="0" u="none" dirty="0"/>
          </a:p>
          <a:p>
            <a:pPr marL="0" lvl="0" indent="0" algn="l" rtl="0">
              <a:spcBef>
                <a:spcPts val="0"/>
              </a:spcBef>
              <a:spcAft>
                <a:spcPts val="0"/>
              </a:spcAft>
              <a:buNone/>
            </a:pPr>
            <a:r>
              <a:rPr lang="en-US" b="0" u="none" dirty="0"/>
              <a:t>For our experiment,</a:t>
            </a:r>
            <a:endParaRPr dirty="0"/>
          </a:p>
          <a:p>
            <a:pPr marL="0" lvl="0" indent="0" algn="l" rtl="0">
              <a:spcBef>
                <a:spcPts val="0"/>
              </a:spcBef>
              <a:spcAft>
                <a:spcPts val="0"/>
              </a:spcAft>
              <a:buNone/>
            </a:pPr>
            <a:r>
              <a:rPr lang="en-US" b="0" u="none" dirty="0"/>
              <a:t>[T] we recruited users of social media apps</a:t>
            </a:r>
            <a:endParaRPr dirty="0"/>
          </a:p>
          <a:p>
            <a:pPr marL="0" lvl="0" indent="0" algn="l" rtl="0">
              <a:spcBef>
                <a:spcPts val="0"/>
              </a:spcBef>
              <a:spcAft>
                <a:spcPts val="0"/>
              </a:spcAft>
              <a:buNone/>
            </a:pPr>
            <a:r>
              <a:rPr lang="en-US" b="0" u="none" dirty="0"/>
              <a:t>[T] from our I School classmates</a:t>
            </a:r>
            <a:endParaRPr dirty="0"/>
          </a:p>
          <a:p>
            <a:pPr marL="0" lvl="0" indent="0" algn="l" rtl="0">
              <a:spcBef>
                <a:spcPts val="0"/>
              </a:spcBef>
              <a:spcAft>
                <a:spcPts val="0"/>
              </a:spcAft>
              <a:buNone/>
            </a:pPr>
            <a:r>
              <a:rPr lang="en-US" b="0" u="none" dirty="0"/>
              <a:t>[T] from family and friends</a:t>
            </a:r>
            <a:endParaRPr dirty="0"/>
          </a:p>
          <a:p>
            <a:pPr marL="0" lvl="0" indent="0" algn="l" rtl="0">
              <a:spcBef>
                <a:spcPts val="0"/>
              </a:spcBef>
              <a:spcAft>
                <a:spcPts val="0"/>
              </a:spcAft>
              <a:buNone/>
            </a:pPr>
            <a:r>
              <a:rPr lang="en-US" b="0" u="none" dirty="0"/>
              <a:t>[T] while offering a small reward as an incentive.</a:t>
            </a:r>
            <a:endParaRPr dirty="0"/>
          </a:p>
          <a:p>
            <a:pPr marL="0" lvl="0" indent="0" algn="l" rtl="0">
              <a:spcBef>
                <a:spcPts val="0"/>
              </a:spcBef>
              <a:spcAft>
                <a:spcPts val="0"/>
              </a:spcAft>
              <a:buNone/>
            </a:pPr>
            <a:r>
              <a:rPr lang="en-US" b="0" u="none" dirty="0"/>
              <a:t>[T] Even though we did get 200 people to visit our pre-experiment survey,</a:t>
            </a:r>
            <a:endParaRPr dirty="0"/>
          </a:p>
          <a:p>
            <a:pPr marL="0" lvl="0" indent="0" algn="l" rtl="0">
              <a:spcBef>
                <a:spcPts val="0"/>
              </a:spcBef>
              <a:spcAft>
                <a:spcPts val="0"/>
              </a:spcAft>
              <a:buNone/>
            </a:pPr>
            <a:r>
              <a:rPr lang="en-US" b="0" u="none" dirty="0"/>
              <a:t>[T] Only 50 or so submissions were successfully completed.</a:t>
            </a:r>
            <a:endParaRPr dirty="0"/>
          </a:p>
          <a:p>
            <a:pPr marL="0" lvl="0" indent="0" algn="l" rtl="0">
              <a:spcBef>
                <a:spcPts val="0"/>
              </a:spcBef>
              <a:spcAft>
                <a:spcPts val="0"/>
              </a:spcAft>
              <a:buNone/>
            </a:pPr>
            <a:r>
              <a:rPr lang="en-US" b="0" u="none" dirty="0"/>
              <a:t>[T] Mainly due to lack of familiarity </a:t>
            </a:r>
            <a:r>
              <a:rPr lang="en-US" b="0" u="none" dirty="0" smtClean="0"/>
              <a:t>and/or availability of app </a:t>
            </a:r>
            <a:r>
              <a:rPr lang="en-US" b="0" u="none" dirty="0"/>
              <a:t>usage trackers</a:t>
            </a:r>
            <a:endParaRPr dirty="0"/>
          </a:p>
          <a:p>
            <a:pPr marL="0" lvl="0" indent="0" algn="l" rtl="0">
              <a:spcBef>
                <a:spcPts val="0"/>
              </a:spcBef>
              <a:spcAft>
                <a:spcPts val="0"/>
              </a:spcAft>
              <a:buNone/>
            </a:pPr>
            <a:r>
              <a:rPr lang="en-US" b="0" u="none" dirty="0"/>
              <a:t>[T] And due to our sign-up form being too time-consuming,</a:t>
            </a:r>
            <a:endParaRPr dirty="0"/>
          </a:p>
          <a:p>
            <a:pPr marL="0" lvl="0" indent="0" algn="l" rtl="0">
              <a:spcBef>
                <a:spcPts val="0"/>
              </a:spcBef>
              <a:spcAft>
                <a:spcPts val="0"/>
              </a:spcAft>
              <a:buNone/>
            </a:pPr>
            <a:r>
              <a:rPr lang="en-US" b="0" u="none" dirty="0"/>
              <a:t>where it took </a:t>
            </a:r>
            <a:endParaRPr lang="en-US" b="0" u="none" dirty="0" smtClean="0"/>
          </a:p>
          <a:p>
            <a:pPr marL="0" lvl="0" indent="0" algn="l" rtl="0">
              <a:spcBef>
                <a:spcPts val="0"/>
              </a:spcBef>
              <a:spcAft>
                <a:spcPts val="0"/>
              </a:spcAft>
              <a:buNone/>
            </a:pPr>
            <a:r>
              <a:rPr lang="en-US" b="0" u="none" dirty="0" smtClean="0"/>
              <a:t>[T] 2 minutes on average </a:t>
            </a:r>
          </a:p>
          <a:p>
            <a:pPr marL="0" lvl="0" indent="0" algn="l" rtl="0">
              <a:spcBef>
                <a:spcPts val="0"/>
              </a:spcBef>
              <a:spcAft>
                <a:spcPts val="0"/>
              </a:spcAft>
              <a:buNone/>
            </a:pPr>
            <a:r>
              <a:rPr lang="en-US" b="0" u="none" dirty="0" smtClean="0"/>
              <a:t>[T]</a:t>
            </a:r>
            <a:r>
              <a:rPr lang="en-US" b="0" u="none" baseline="0" dirty="0" smtClean="0"/>
              <a:t> and </a:t>
            </a:r>
            <a:r>
              <a:rPr lang="en-US" b="0" u="none" dirty="0" smtClean="0"/>
              <a:t>over </a:t>
            </a:r>
            <a:r>
              <a:rPr lang="en-US" b="0" u="none" dirty="0"/>
              <a:t>6 minutes </a:t>
            </a:r>
            <a:r>
              <a:rPr lang="en-US" b="0" u="none" dirty="0" smtClean="0"/>
              <a:t>for</a:t>
            </a:r>
            <a:r>
              <a:rPr lang="en-US" b="0" u="none" baseline="0" dirty="0" smtClean="0"/>
              <a:t> each</a:t>
            </a:r>
            <a:r>
              <a:rPr lang="en-US" b="0" u="none" dirty="0" smtClean="0"/>
              <a:t> </a:t>
            </a:r>
            <a:r>
              <a:rPr lang="en-US" b="0" u="none" dirty="0"/>
              <a:t>successful submission</a:t>
            </a:r>
            <a:endParaRPr dirty="0"/>
          </a:p>
          <a:p>
            <a:pPr marL="0" lvl="0" indent="0" algn="l" rtl="0">
              <a:spcBef>
                <a:spcPts val="0"/>
              </a:spcBef>
              <a:spcAft>
                <a:spcPts val="0"/>
              </a:spcAft>
              <a:buNone/>
            </a:pPr>
            <a:endParaRPr lang="en-US" b="1" u="sng" dirty="0" smtClean="0"/>
          </a:p>
          <a:p>
            <a:pPr marL="0" lvl="0" indent="0" algn="l" rtl="0">
              <a:spcBef>
                <a:spcPts val="0"/>
              </a:spcBef>
              <a:spcAft>
                <a:spcPts val="0"/>
              </a:spcAft>
              <a:buNone/>
            </a:pPr>
            <a:r>
              <a:rPr lang="en-US" b="0" u="none" dirty="0" smtClean="0"/>
              <a:t>25</a:t>
            </a:r>
          </a:p>
          <a:p>
            <a:pPr marL="0" lvl="0" indent="0" algn="l" rtl="0">
              <a:spcBef>
                <a:spcPts val="0"/>
              </a:spcBef>
              <a:spcAft>
                <a:spcPts val="0"/>
              </a:spcAft>
              <a:buNone/>
            </a:pPr>
            <a:r>
              <a:rPr lang="en-US" b="0" u="none" dirty="0" smtClean="0"/>
              <a:t>---</a:t>
            </a:r>
          </a:p>
          <a:p>
            <a:pPr marL="0" lvl="0" indent="0" algn="l" rtl="0">
              <a:spcBef>
                <a:spcPts val="0"/>
              </a:spcBef>
              <a:spcAft>
                <a:spcPts val="0"/>
              </a:spcAft>
              <a:buNone/>
            </a:pPr>
            <a:endParaRPr b="1" u="sng" dirty="0"/>
          </a:p>
          <a:p>
            <a:pPr marL="0" lvl="0" indent="0" algn="l" rtl="0">
              <a:spcBef>
                <a:spcPts val="0"/>
              </a:spcBef>
              <a:spcAft>
                <a:spcPts val="0"/>
              </a:spcAft>
              <a:buNone/>
            </a:pPr>
            <a:r>
              <a:rPr lang="en-US" b="1" u="sng" dirty="0"/>
              <a:t>Citation</a:t>
            </a:r>
            <a:endParaRPr dirty="0"/>
          </a:p>
        </p:txBody>
      </p:sp>
      <p:sp>
        <p:nvSpPr>
          <p:cNvPr id="103" name="Google Shape;103;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522295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b="0" u="none" dirty="0"/>
              <a:t>[STANLEY]</a:t>
            </a:r>
            <a:endParaRPr dirty="0"/>
          </a:p>
          <a:p>
            <a:pPr marL="0" lvl="0" indent="0" algn="l" rtl="0">
              <a:spcBef>
                <a:spcPts val="0"/>
              </a:spcBef>
              <a:spcAft>
                <a:spcPts val="0"/>
              </a:spcAft>
              <a:buNone/>
            </a:pPr>
            <a:endParaRPr b="0" u="none" dirty="0"/>
          </a:p>
          <a:p>
            <a:pPr marL="0" lvl="0" indent="0" algn="l" rtl="0">
              <a:spcBef>
                <a:spcPts val="0"/>
              </a:spcBef>
              <a:spcAft>
                <a:spcPts val="0"/>
              </a:spcAft>
              <a:buNone/>
            </a:pPr>
            <a:r>
              <a:rPr lang="en-US" b="0" u="none" dirty="0"/>
              <a:t>In our pre-experiment survey,</a:t>
            </a:r>
            <a:endParaRPr dirty="0"/>
          </a:p>
          <a:p>
            <a:pPr marL="0" lvl="0" indent="0" algn="l" rtl="0">
              <a:spcBef>
                <a:spcPts val="0"/>
              </a:spcBef>
              <a:spcAft>
                <a:spcPts val="0"/>
              </a:spcAft>
              <a:buNone/>
            </a:pPr>
            <a:r>
              <a:rPr lang="en-US" b="0" u="none" dirty="0"/>
              <a:t>[T] We collected demographic info</a:t>
            </a:r>
            <a:endParaRPr dirty="0"/>
          </a:p>
          <a:p>
            <a:pPr marL="0" lvl="0" indent="0" algn="l" rtl="0">
              <a:spcBef>
                <a:spcPts val="0"/>
              </a:spcBef>
              <a:spcAft>
                <a:spcPts val="0"/>
              </a:spcAft>
              <a:buNone/>
            </a:pPr>
            <a:r>
              <a:rPr lang="en-US" b="0" u="none" dirty="0"/>
              <a:t>[T] In addition, we requested screen time </a:t>
            </a:r>
            <a:r>
              <a:rPr lang="en-US" b="0" u="none" dirty="0" smtClean="0"/>
              <a:t>snapshots, shown here, </a:t>
            </a:r>
            <a:r>
              <a:rPr lang="en-US" b="0" u="none" dirty="0"/>
              <a:t>which served the dual-purpose of being a pilot </a:t>
            </a:r>
            <a:r>
              <a:rPr lang="en-US" b="0" u="none" dirty="0" smtClean="0"/>
              <a:t>study fo</a:t>
            </a:r>
            <a:r>
              <a:rPr lang="en-US" b="0" u="none" baseline="0" dirty="0" smtClean="0"/>
              <a:t>r us</a:t>
            </a:r>
            <a:r>
              <a:rPr lang="en-US" b="0" u="none" dirty="0" smtClean="0"/>
              <a:t>, </a:t>
            </a:r>
            <a:endParaRPr dirty="0"/>
          </a:p>
          <a:p>
            <a:pPr marL="0" lvl="0" indent="0" algn="l" rtl="0">
              <a:spcBef>
                <a:spcPts val="0"/>
              </a:spcBef>
              <a:spcAft>
                <a:spcPts val="0"/>
              </a:spcAft>
              <a:buNone/>
            </a:pPr>
            <a:r>
              <a:rPr lang="en-US" b="0" u="none" dirty="0"/>
              <a:t>[</a:t>
            </a:r>
            <a:r>
              <a:rPr lang="en-US" b="0" u="none" dirty="0" smtClean="0"/>
              <a:t>T] </a:t>
            </a:r>
            <a:r>
              <a:rPr lang="en-US" b="0" u="none" dirty="0"/>
              <a:t>since this ensured that folks had app usage trackers </a:t>
            </a:r>
            <a:r>
              <a:rPr lang="en-US" b="0" u="none" dirty="0" smtClean="0"/>
              <a:t>installed</a:t>
            </a:r>
            <a:r>
              <a:rPr lang="en-US" b="0" u="none" baseline="0" dirty="0" smtClean="0"/>
              <a:t> </a:t>
            </a:r>
            <a:r>
              <a:rPr lang="en-US" b="0" u="none" dirty="0" smtClean="0"/>
              <a:t>on </a:t>
            </a:r>
            <a:r>
              <a:rPr lang="en-US" b="0" u="none" dirty="0"/>
              <a:t>their phones</a:t>
            </a:r>
            <a:endParaRPr dirty="0"/>
          </a:p>
          <a:p>
            <a:pPr marL="0" lvl="0" indent="0" algn="l" rtl="0">
              <a:spcBef>
                <a:spcPts val="0"/>
              </a:spcBef>
              <a:spcAft>
                <a:spcPts val="0"/>
              </a:spcAft>
              <a:buNone/>
            </a:pPr>
            <a:r>
              <a:rPr lang="en-US" b="0" u="none" dirty="0" smtClean="0"/>
              <a:t>and </a:t>
            </a:r>
            <a:r>
              <a:rPr lang="en-US" b="0" u="none" dirty="0"/>
              <a:t>that they knew how to take and upload screenshots </a:t>
            </a:r>
            <a:r>
              <a:rPr lang="en-US" b="0" u="none" dirty="0" smtClean="0"/>
              <a:t>to </a:t>
            </a:r>
            <a:r>
              <a:rPr lang="en-US" b="0" u="none" dirty="0" err="1"/>
              <a:t>Qualtrics</a:t>
            </a:r>
            <a:r>
              <a:rPr lang="en-US" b="0" u="none" dirty="0"/>
              <a:t>.</a:t>
            </a:r>
            <a:endParaRPr dirty="0"/>
          </a:p>
          <a:p>
            <a:pPr marL="0" lvl="0" indent="0" algn="l" rtl="0">
              <a:spcBef>
                <a:spcPts val="0"/>
              </a:spcBef>
              <a:spcAft>
                <a:spcPts val="0"/>
              </a:spcAft>
              <a:buNone/>
            </a:pPr>
            <a:endParaRPr lang="en-US" b="1" u="sng" dirty="0" smtClean="0"/>
          </a:p>
          <a:p>
            <a:pPr marL="0" lvl="0" indent="0" algn="l" rtl="0">
              <a:spcBef>
                <a:spcPts val="0"/>
              </a:spcBef>
              <a:spcAft>
                <a:spcPts val="0"/>
              </a:spcAft>
              <a:buNone/>
            </a:pPr>
            <a:r>
              <a:rPr lang="en-US" b="0" u="none" dirty="0" smtClean="0"/>
              <a:t>15</a:t>
            </a:r>
          </a:p>
          <a:p>
            <a:pPr marL="0" lvl="0" indent="0" algn="l" rtl="0">
              <a:spcBef>
                <a:spcPts val="0"/>
              </a:spcBef>
              <a:spcAft>
                <a:spcPts val="0"/>
              </a:spcAft>
              <a:buNone/>
            </a:pPr>
            <a:r>
              <a:rPr lang="en-US" b="0" u="none" dirty="0" smtClean="0"/>
              <a:t>---</a:t>
            </a:r>
          </a:p>
          <a:p>
            <a:pPr marL="0" lvl="0" indent="0" algn="l" rtl="0">
              <a:spcBef>
                <a:spcPts val="0"/>
              </a:spcBef>
              <a:spcAft>
                <a:spcPts val="0"/>
              </a:spcAft>
              <a:buNone/>
            </a:pPr>
            <a:endParaRPr b="1" u="sng" dirty="0"/>
          </a:p>
          <a:p>
            <a:pPr marL="0" lvl="0" indent="0" algn="l" rtl="0">
              <a:spcBef>
                <a:spcPts val="0"/>
              </a:spcBef>
              <a:spcAft>
                <a:spcPts val="0"/>
              </a:spcAft>
              <a:buNone/>
            </a:pPr>
            <a:r>
              <a:rPr lang="en-US" b="1" u="sng" dirty="0"/>
              <a:t>Citation</a:t>
            </a:r>
            <a:endParaRPr dirty="0"/>
          </a:p>
        </p:txBody>
      </p:sp>
      <p:sp>
        <p:nvSpPr>
          <p:cNvPr id="110" name="Google Shape;110;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3738468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b="0" u="none" dirty="0"/>
              <a:t>[STANLEY]</a:t>
            </a:r>
            <a:endParaRPr dirty="0"/>
          </a:p>
          <a:p>
            <a:pPr marL="0" lvl="0" indent="0" algn="l" rtl="0">
              <a:spcBef>
                <a:spcPts val="0"/>
              </a:spcBef>
              <a:spcAft>
                <a:spcPts val="0"/>
              </a:spcAft>
              <a:buNone/>
            </a:pPr>
            <a:endParaRPr b="0" u="none" dirty="0"/>
          </a:p>
          <a:p>
            <a:pPr marL="0" lvl="0" indent="0" algn="l" rtl="0">
              <a:spcBef>
                <a:spcPts val="0"/>
              </a:spcBef>
              <a:spcAft>
                <a:spcPts val="0"/>
              </a:spcAft>
              <a:buNone/>
            </a:pPr>
            <a:r>
              <a:rPr lang="en-US" b="0" u="none" dirty="0"/>
              <a:t>Our pre-experiment survey also collected 2 other pieces of info:</a:t>
            </a:r>
            <a:endParaRPr dirty="0"/>
          </a:p>
          <a:p>
            <a:pPr marL="0" lvl="0" indent="0" algn="l" rtl="0">
              <a:spcBef>
                <a:spcPts val="0"/>
              </a:spcBef>
              <a:spcAft>
                <a:spcPts val="0"/>
              </a:spcAft>
              <a:buNone/>
            </a:pPr>
            <a:r>
              <a:rPr lang="en-US" b="0" u="none" dirty="0"/>
              <a:t>[T] One was the emotional states of volunteers</a:t>
            </a:r>
            <a:endParaRPr dirty="0"/>
          </a:p>
          <a:p>
            <a:pPr marL="0" lvl="0" indent="0" algn="l" rtl="0">
              <a:spcBef>
                <a:spcPts val="0"/>
              </a:spcBef>
              <a:spcAft>
                <a:spcPts val="0"/>
              </a:spcAft>
              <a:buNone/>
            </a:pPr>
            <a:r>
              <a:rPr lang="en-US" b="0" u="none" dirty="0"/>
              <a:t>[T] as well as the specific social media apps that they used</a:t>
            </a:r>
            <a:r>
              <a:rPr lang="en-US" b="0" u="none" dirty="0" smtClean="0"/>
              <a:t>.</a:t>
            </a:r>
          </a:p>
          <a:p>
            <a:pPr marL="0" lvl="0" indent="0" algn="l" rtl="0">
              <a:spcBef>
                <a:spcPts val="0"/>
              </a:spcBef>
              <a:spcAft>
                <a:spcPts val="0"/>
              </a:spcAft>
              <a:buNone/>
            </a:pPr>
            <a:r>
              <a:rPr lang="en-US" b="0" u="none" dirty="0" smtClean="0"/>
              <a:t>Now, I will turn it over to my partner,</a:t>
            </a:r>
            <a:r>
              <a:rPr lang="en-US" b="0" u="none" baseline="0" dirty="0" smtClean="0"/>
              <a:t> </a:t>
            </a:r>
            <a:r>
              <a:rPr lang="en-US" b="0" u="none" baseline="0" dirty="0" err="1" smtClean="0"/>
              <a:t>Kuangwei</a:t>
            </a:r>
            <a:r>
              <a:rPr lang="en-US" b="0" u="none" baseline="0" dirty="0" smtClean="0"/>
              <a:t>.</a:t>
            </a:r>
            <a:endParaRPr dirty="0"/>
          </a:p>
          <a:p>
            <a:pPr marL="0" lvl="0" indent="0" algn="l" rtl="0">
              <a:spcBef>
                <a:spcPts val="0"/>
              </a:spcBef>
              <a:spcAft>
                <a:spcPts val="0"/>
              </a:spcAft>
              <a:buNone/>
            </a:pPr>
            <a:endParaRPr lang="en-US" b="1" u="sng" dirty="0" smtClean="0"/>
          </a:p>
          <a:p>
            <a:pPr marL="0" lvl="0" indent="0" algn="l" rtl="0">
              <a:spcBef>
                <a:spcPts val="0"/>
              </a:spcBef>
              <a:spcAft>
                <a:spcPts val="0"/>
              </a:spcAft>
              <a:buNone/>
            </a:pPr>
            <a:r>
              <a:rPr lang="en-US" b="0" u="none" dirty="0" smtClean="0"/>
              <a:t>9</a:t>
            </a:r>
          </a:p>
          <a:p>
            <a:pPr marL="0" lvl="0" indent="0" algn="l" rtl="0">
              <a:spcBef>
                <a:spcPts val="0"/>
              </a:spcBef>
              <a:spcAft>
                <a:spcPts val="0"/>
              </a:spcAft>
              <a:buNone/>
            </a:pPr>
            <a:r>
              <a:rPr lang="en-US" b="0" u="none" dirty="0" smtClean="0"/>
              <a:t>---</a:t>
            </a:r>
          </a:p>
          <a:p>
            <a:pPr marL="0" lvl="0" indent="0" algn="l" rtl="0">
              <a:spcBef>
                <a:spcPts val="0"/>
              </a:spcBef>
              <a:spcAft>
                <a:spcPts val="0"/>
              </a:spcAft>
              <a:buNone/>
            </a:pPr>
            <a:endParaRPr b="1" u="sng" dirty="0"/>
          </a:p>
          <a:p>
            <a:pPr marL="0" lvl="0" indent="0" algn="l" rtl="0">
              <a:spcBef>
                <a:spcPts val="0"/>
              </a:spcBef>
              <a:spcAft>
                <a:spcPts val="0"/>
              </a:spcAft>
              <a:buNone/>
            </a:pPr>
            <a:r>
              <a:rPr lang="en-US" b="1" u="sng" dirty="0"/>
              <a:t>Citation</a:t>
            </a:r>
            <a:endParaRPr dirty="0"/>
          </a:p>
        </p:txBody>
      </p:sp>
      <p:sp>
        <p:nvSpPr>
          <p:cNvPr id="121" name="Google Shape;121;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64224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685800" y="824333"/>
            <a:ext cx="6813884" cy="1639468"/>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C28220"/>
              </a:buClr>
              <a:buSzPts val="5000"/>
              <a:buFont typeface="Georgia"/>
              <a:buNone/>
              <a:defRPr sz="5000">
                <a:solidFill>
                  <a:srgbClr val="C2822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685800" y="2575258"/>
            <a:ext cx="6400800" cy="1113590"/>
          </a:xfrm>
          <a:prstGeom prst="rect">
            <a:avLst/>
          </a:prstGeom>
          <a:noFill/>
          <a:ln>
            <a:noFill/>
          </a:ln>
        </p:spPr>
        <p:txBody>
          <a:bodyPr spcFirstLastPara="1" wrap="square" lIns="91425" tIns="45700" rIns="91425" bIns="45700" anchor="t" anchorCtr="0"/>
          <a:lstStyle>
            <a:lvl1pPr lvl="0" algn="l">
              <a:spcBef>
                <a:spcPts val="440"/>
              </a:spcBef>
              <a:spcAft>
                <a:spcPts val="0"/>
              </a:spcAft>
              <a:buClr>
                <a:srgbClr val="2D637F"/>
              </a:buClr>
              <a:buSzPts val="2200"/>
              <a:buNone/>
              <a:defRPr>
                <a:solidFill>
                  <a:srgbClr val="2D637F"/>
                </a:solidFill>
              </a:defRPr>
            </a:lvl1pPr>
            <a:lvl2pPr lvl="1" algn="ctr">
              <a:spcBef>
                <a:spcPts val="400"/>
              </a:spcBef>
              <a:spcAft>
                <a:spcPts val="0"/>
              </a:spcAft>
              <a:buClr>
                <a:srgbClr val="888888"/>
              </a:buClr>
              <a:buSzPts val="2000"/>
              <a:buNone/>
              <a:defRPr>
                <a:solidFill>
                  <a:srgbClr val="888888"/>
                </a:solidFill>
              </a:defRPr>
            </a:lvl2pPr>
            <a:lvl3pPr lvl="2" algn="ctr">
              <a:spcBef>
                <a:spcPts val="360"/>
              </a:spcBef>
              <a:spcAft>
                <a:spcPts val="0"/>
              </a:spcAft>
              <a:buClr>
                <a:srgbClr val="888888"/>
              </a:buClr>
              <a:buSzPts val="1800"/>
              <a:buNone/>
              <a:defRPr>
                <a:solidFill>
                  <a:srgbClr val="888888"/>
                </a:solidFill>
              </a:defRPr>
            </a:lvl3pPr>
            <a:lvl4pPr lvl="3" algn="ctr">
              <a:spcBef>
                <a:spcPts val="320"/>
              </a:spcBef>
              <a:spcAft>
                <a:spcPts val="0"/>
              </a:spcAft>
              <a:buClr>
                <a:srgbClr val="888888"/>
              </a:buClr>
              <a:buSzPts val="1600"/>
              <a:buNone/>
              <a:defRPr>
                <a:solidFill>
                  <a:srgbClr val="888888"/>
                </a:solidFill>
              </a:defRPr>
            </a:lvl4pPr>
            <a:lvl5pPr lvl="4" algn="ctr">
              <a:spcBef>
                <a:spcPts val="280"/>
              </a:spcBef>
              <a:spcAft>
                <a:spcPts val="0"/>
              </a:spcAft>
              <a:buClr>
                <a:srgbClr val="888888"/>
              </a:buClr>
              <a:buSzPts val="14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57200" y="1250032"/>
            <a:ext cx="7766050" cy="1150353"/>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C28220"/>
              </a:buClr>
              <a:buSzPts val="4200"/>
              <a:buFont typeface="Georgia"/>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482600" y="2518947"/>
            <a:ext cx="7740650" cy="2064669"/>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rgbClr val="2D637F"/>
              </a:buClr>
              <a:buSzPts val="1800"/>
              <a:buChar char="•"/>
              <a:defRPr/>
            </a:lvl1pPr>
            <a:lvl2pPr marL="914400" lvl="1" indent="-342900" algn="l">
              <a:spcBef>
                <a:spcPts val="360"/>
              </a:spcBef>
              <a:spcAft>
                <a:spcPts val="0"/>
              </a:spcAft>
              <a:buClr>
                <a:srgbClr val="2D637F"/>
              </a:buClr>
              <a:buSzPts val="1800"/>
              <a:buChar char="–"/>
              <a:defRPr/>
            </a:lvl2pPr>
            <a:lvl3pPr marL="1371600" lvl="2" indent="-342900" algn="l">
              <a:spcBef>
                <a:spcPts val="360"/>
              </a:spcBef>
              <a:spcAft>
                <a:spcPts val="0"/>
              </a:spcAft>
              <a:buClr>
                <a:srgbClr val="2D637F"/>
              </a:buClr>
              <a:buSzPts val="1800"/>
              <a:buChar char="•"/>
              <a:defRPr/>
            </a:lvl3pPr>
            <a:lvl4pPr marL="1828800" lvl="3" indent="-342900" algn="l">
              <a:spcBef>
                <a:spcPts val="360"/>
              </a:spcBef>
              <a:spcAft>
                <a:spcPts val="0"/>
              </a:spcAft>
              <a:buClr>
                <a:srgbClr val="2D637F"/>
              </a:buClr>
              <a:buSzPts val="1800"/>
              <a:buChar char="–"/>
              <a:defRPr/>
            </a:lvl4pPr>
            <a:lvl5pPr marL="2286000" lvl="4" indent="-342900" algn="l">
              <a:spcBef>
                <a:spcPts val="360"/>
              </a:spcBef>
              <a:spcAft>
                <a:spcPts val="0"/>
              </a:spcAft>
              <a:buClr>
                <a:srgbClr val="2D637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568325" y="2017295"/>
            <a:ext cx="7772400" cy="1996573"/>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C28220"/>
              </a:buClr>
              <a:buSzPts val="4200"/>
              <a:buFont typeface="Georgia"/>
              <a:buNone/>
              <a:defRPr sz="42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568325" y="1019341"/>
            <a:ext cx="7772400" cy="895685"/>
          </a:xfrm>
          <a:prstGeom prst="rect">
            <a:avLst/>
          </a:prstGeom>
          <a:noFill/>
          <a:ln>
            <a:noFill/>
          </a:ln>
        </p:spPr>
        <p:txBody>
          <a:bodyPr spcFirstLastPara="1" wrap="square" lIns="91425" tIns="45700" rIns="91425" bIns="45700" anchor="b" anchorCtr="0"/>
          <a:lstStyle>
            <a:lvl1pPr marL="457200" lvl="0" indent="-228600" algn="l">
              <a:spcBef>
                <a:spcPts val="440"/>
              </a:spcBef>
              <a:spcAft>
                <a:spcPts val="0"/>
              </a:spcAft>
              <a:buClr>
                <a:srgbClr val="2D637F"/>
              </a:buClr>
              <a:buSzPts val="2200"/>
              <a:buNone/>
              <a:defRPr sz="2200">
                <a:solidFill>
                  <a:srgbClr val="2D637F"/>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457200" y="972051"/>
            <a:ext cx="7464425"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C28220"/>
              </a:buClr>
              <a:buSzPts val="4200"/>
              <a:buFont typeface="Georgia"/>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5"/>
          <p:cNvSpPr txBox="1">
            <a:spLocks noGrp="1"/>
          </p:cNvSpPr>
          <p:nvPr>
            <p:ph type="body" idx="1"/>
          </p:nvPr>
        </p:nvSpPr>
        <p:spPr>
          <a:xfrm>
            <a:off x="457200" y="2097755"/>
            <a:ext cx="3717925" cy="2823496"/>
          </a:xfrm>
          <a:prstGeom prst="rect">
            <a:avLst/>
          </a:prstGeom>
          <a:noFill/>
          <a:ln>
            <a:noFill/>
          </a:ln>
        </p:spPr>
        <p:txBody>
          <a:bodyPr spcFirstLastPara="1" wrap="square" lIns="91425" tIns="45700" rIns="91425" bIns="45700" anchor="t" anchorCtr="0"/>
          <a:lstStyle>
            <a:lvl1pPr marL="457200" lvl="0" indent="-368300" algn="l">
              <a:spcBef>
                <a:spcPts val="440"/>
              </a:spcBef>
              <a:spcAft>
                <a:spcPts val="0"/>
              </a:spcAft>
              <a:buClr>
                <a:srgbClr val="2D637F"/>
              </a:buClr>
              <a:buSzPts val="2200"/>
              <a:buChar char="•"/>
              <a:defRPr sz="2200"/>
            </a:lvl1pPr>
            <a:lvl2pPr marL="914400" lvl="1" indent="-355600" algn="l">
              <a:spcBef>
                <a:spcPts val="400"/>
              </a:spcBef>
              <a:spcAft>
                <a:spcPts val="0"/>
              </a:spcAft>
              <a:buClr>
                <a:srgbClr val="2D637F"/>
              </a:buClr>
              <a:buSzPts val="2000"/>
              <a:buChar char="–"/>
              <a:defRPr sz="2000"/>
            </a:lvl2pPr>
            <a:lvl3pPr marL="1371600" lvl="2" indent="-342900" algn="l">
              <a:spcBef>
                <a:spcPts val="360"/>
              </a:spcBef>
              <a:spcAft>
                <a:spcPts val="0"/>
              </a:spcAft>
              <a:buClr>
                <a:srgbClr val="2D637F"/>
              </a:buClr>
              <a:buSzPts val="1800"/>
              <a:buChar char="•"/>
              <a:defRPr sz="1800"/>
            </a:lvl3pPr>
            <a:lvl4pPr marL="1828800" lvl="3" indent="-330200" algn="l">
              <a:spcBef>
                <a:spcPts val="320"/>
              </a:spcBef>
              <a:spcAft>
                <a:spcPts val="0"/>
              </a:spcAft>
              <a:buClr>
                <a:srgbClr val="2D637F"/>
              </a:buClr>
              <a:buSzPts val="1600"/>
              <a:buChar char="–"/>
              <a:defRPr sz="1600"/>
            </a:lvl4pPr>
            <a:lvl5pPr marL="2286000" lvl="4" indent="-317500" algn="l">
              <a:spcBef>
                <a:spcPts val="280"/>
              </a:spcBef>
              <a:spcAft>
                <a:spcPts val="0"/>
              </a:spcAft>
              <a:buClr>
                <a:srgbClr val="2D637F"/>
              </a:buClr>
              <a:buSzPts val="1400"/>
              <a:buChar char="»"/>
              <a:defRPr sz="14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8" name="Google Shape;28;p5"/>
          <p:cNvSpPr txBox="1">
            <a:spLocks noGrp="1"/>
          </p:cNvSpPr>
          <p:nvPr>
            <p:ph type="body" idx="2"/>
          </p:nvPr>
        </p:nvSpPr>
        <p:spPr>
          <a:xfrm>
            <a:off x="4175125" y="2097754"/>
            <a:ext cx="3746500" cy="2823497"/>
          </a:xfrm>
          <a:prstGeom prst="rect">
            <a:avLst/>
          </a:prstGeom>
          <a:noFill/>
          <a:ln>
            <a:noFill/>
          </a:ln>
        </p:spPr>
        <p:txBody>
          <a:bodyPr spcFirstLastPara="1" wrap="square" lIns="91425" tIns="45700" rIns="91425" bIns="45700" anchor="t" anchorCtr="0"/>
          <a:lstStyle>
            <a:lvl1pPr marL="457200" lvl="0" indent="-368300" algn="l">
              <a:spcBef>
                <a:spcPts val="440"/>
              </a:spcBef>
              <a:spcAft>
                <a:spcPts val="0"/>
              </a:spcAft>
              <a:buClr>
                <a:srgbClr val="2D637F"/>
              </a:buClr>
              <a:buSzPts val="2200"/>
              <a:buChar char="•"/>
              <a:defRPr sz="2200">
                <a:solidFill>
                  <a:srgbClr val="2D637F"/>
                </a:solidFill>
              </a:defRPr>
            </a:lvl1pPr>
            <a:lvl2pPr marL="914400" lvl="1" indent="-355600" algn="l">
              <a:spcBef>
                <a:spcPts val="400"/>
              </a:spcBef>
              <a:spcAft>
                <a:spcPts val="0"/>
              </a:spcAft>
              <a:buClr>
                <a:srgbClr val="2D637F"/>
              </a:buClr>
              <a:buSzPts val="2000"/>
              <a:buChar char="–"/>
              <a:defRPr sz="2000">
                <a:solidFill>
                  <a:srgbClr val="2D637F"/>
                </a:solidFill>
              </a:defRPr>
            </a:lvl2pPr>
            <a:lvl3pPr marL="1371600" lvl="2" indent="-342900" algn="l">
              <a:spcBef>
                <a:spcPts val="360"/>
              </a:spcBef>
              <a:spcAft>
                <a:spcPts val="0"/>
              </a:spcAft>
              <a:buClr>
                <a:srgbClr val="2D637F"/>
              </a:buClr>
              <a:buSzPts val="1800"/>
              <a:buChar char="•"/>
              <a:defRPr sz="1800">
                <a:solidFill>
                  <a:srgbClr val="2D637F"/>
                </a:solidFill>
              </a:defRPr>
            </a:lvl3pPr>
            <a:lvl4pPr marL="1828800" lvl="3" indent="-330200" algn="l">
              <a:spcBef>
                <a:spcPts val="320"/>
              </a:spcBef>
              <a:spcAft>
                <a:spcPts val="0"/>
              </a:spcAft>
              <a:buClr>
                <a:srgbClr val="2D637F"/>
              </a:buClr>
              <a:buSzPts val="1600"/>
              <a:buChar char="–"/>
              <a:defRPr sz="1600">
                <a:solidFill>
                  <a:srgbClr val="2D637F"/>
                </a:solidFill>
              </a:defRPr>
            </a:lvl4pPr>
            <a:lvl5pPr marL="2286000" lvl="4" indent="-317500" algn="l">
              <a:spcBef>
                <a:spcPts val="280"/>
              </a:spcBef>
              <a:spcAft>
                <a:spcPts val="0"/>
              </a:spcAft>
              <a:buClr>
                <a:srgbClr val="2D637F"/>
              </a:buClr>
              <a:buSzPts val="1400"/>
              <a:buChar char="»"/>
              <a:defRPr sz="1400">
                <a:solidFill>
                  <a:srgbClr val="2D637F"/>
                </a:solidFill>
              </a:defRPr>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81000" y="3729789"/>
            <a:ext cx="5486400" cy="566738"/>
          </a:xfrm>
          <a:prstGeom prst="rect">
            <a:avLst/>
          </a:prstGeom>
          <a:noFill/>
          <a:ln>
            <a:noFill/>
          </a:ln>
        </p:spPr>
        <p:txBody>
          <a:bodyPr spcFirstLastPara="1" wrap="square" lIns="91425" tIns="45700" rIns="91425" bIns="45700" anchor="b" anchorCtr="0"/>
          <a:lstStyle>
            <a:lvl1pPr lvl="0" algn="l">
              <a:spcBef>
                <a:spcPts val="0"/>
              </a:spcBef>
              <a:spcAft>
                <a:spcPts val="0"/>
              </a:spcAft>
              <a:buClr>
                <a:srgbClr val="C28220"/>
              </a:buClr>
              <a:buSzPts val="2000"/>
              <a:buFont typeface="Georgia"/>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a:spLocks noGrp="1"/>
          </p:cNvSpPr>
          <p:nvPr>
            <p:ph type="pic" idx="2"/>
          </p:nvPr>
        </p:nvSpPr>
        <p:spPr>
          <a:xfrm>
            <a:off x="381000" y="358775"/>
            <a:ext cx="5486400" cy="3371014"/>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rgbClr val="2D637F"/>
              </a:buClr>
              <a:buSzPts val="3200"/>
              <a:buFont typeface="Arial"/>
              <a:buNone/>
              <a:defRPr sz="3200" b="0" i="0" u="none" strike="noStrike" cap="none">
                <a:solidFill>
                  <a:srgbClr val="2D637F"/>
                </a:solidFill>
                <a:latin typeface="Merriweather Sans"/>
                <a:ea typeface="Merriweather Sans"/>
                <a:cs typeface="Merriweather Sans"/>
                <a:sym typeface="Merriweather Sans"/>
              </a:defRPr>
            </a:lvl1pPr>
            <a:lvl2pPr marR="0" lvl="1" algn="l" rtl="0">
              <a:spcBef>
                <a:spcPts val="560"/>
              </a:spcBef>
              <a:spcAft>
                <a:spcPts val="0"/>
              </a:spcAft>
              <a:buClr>
                <a:srgbClr val="2D637F"/>
              </a:buClr>
              <a:buSzPts val="2800"/>
              <a:buFont typeface="Arial"/>
              <a:buNone/>
              <a:defRPr sz="2800" b="0" i="0" u="none" strike="noStrike" cap="none">
                <a:solidFill>
                  <a:srgbClr val="2D637F"/>
                </a:solidFill>
                <a:latin typeface="Merriweather Sans"/>
                <a:ea typeface="Merriweather Sans"/>
                <a:cs typeface="Merriweather Sans"/>
                <a:sym typeface="Merriweather Sans"/>
              </a:defRPr>
            </a:lvl2pPr>
            <a:lvl3pPr marR="0" lvl="2" algn="l" rtl="0">
              <a:spcBef>
                <a:spcPts val="480"/>
              </a:spcBef>
              <a:spcAft>
                <a:spcPts val="0"/>
              </a:spcAft>
              <a:buClr>
                <a:srgbClr val="2D637F"/>
              </a:buClr>
              <a:buSzPts val="2400"/>
              <a:buFont typeface="Arial"/>
              <a:buNone/>
              <a:defRPr sz="2400" b="0" i="0" u="none" strike="noStrike" cap="none">
                <a:solidFill>
                  <a:srgbClr val="2D637F"/>
                </a:solidFill>
                <a:latin typeface="Merriweather Sans"/>
                <a:ea typeface="Merriweather Sans"/>
                <a:cs typeface="Merriweather Sans"/>
                <a:sym typeface="Merriweather Sans"/>
              </a:defRPr>
            </a:lvl3pPr>
            <a:lvl4pPr marR="0" lvl="3" algn="l" rtl="0">
              <a:spcBef>
                <a:spcPts val="400"/>
              </a:spcBef>
              <a:spcAft>
                <a:spcPts val="0"/>
              </a:spcAft>
              <a:buClr>
                <a:srgbClr val="2D637F"/>
              </a:buClr>
              <a:buSzPts val="2000"/>
              <a:buFont typeface="Arial"/>
              <a:buNone/>
              <a:defRPr sz="2000" b="0" i="0" u="none" strike="noStrike" cap="none">
                <a:solidFill>
                  <a:srgbClr val="2D637F"/>
                </a:solidFill>
                <a:latin typeface="Merriweather Sans"/>
                <a:ea typeface="Merriweather Sans"/>
                <a:cs typeface="Merriweather Sans"/>
                <a:sym typeface="Merriweather Sans"/>
              </a:defRPr>
            </a:lvl4pPr>
            <a:lvl5pPr marR="0" lvl="4" algn="l" rtl="0">
              <a:spcBef>
                <a:spcPts val="400"/>
              </a:spcBef>
              <a:spcAft>
                <a:spcPts val="0"/>
              </a:spcAft>
              <a:buClr>
                <a:srgbClr val="2D637F"/>
              </a:buClr>
              <a:buSzPts val="2000"/>
              <a:buFont typeface="Arial"/>
              <a:buNone/>
              <a:defRPr sz="2000" b="0" i="0" u="none" strike="noStrike" cap="none">
                <a:solidFill>
                  <a:srgbClr val="2D637F"/>
                </a:solidFill>
                <a:latin typeface="Merriweather Sans"/>
                <a:ea typeface="Merriweather Sans"/>
                <a:cs typeface="Merriweather Sans"/>
                <a:sym typeface="Merriweather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2" name="Google Shape;32;p6"/>
          <p:cNvSpPr txBox="1">
            <a:spLocks noGrp="1"/>
          </p:cNvSpPr>
          <p:nvPr>
            <p:ph type="body" idx="1"/>
          </p:nvPr>
        </p:nvSpPr>
        <p:spPr>
          <a:xfrm>
            <a:off x="381000" y="4296527"/>
            <a:ext cx="5486400" cy="477294"/>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rgbClr val="2D637F"/>
              </a:buClr>
              <a:buSzPts val="1400"/>
              <a:buNone/>
              <a:defRPr sz="1400"/>
            </a:lvl1pPr>
            <a:lvl2pPr marL="914400" lvl="1" indent="-228600" algn="l">
              <a:spcBef>
                <a:spcPts val="240"/>
              </a:spcBef>
              <a:spcAft>
                <a:spcPts val="0"/>
              </a:spcAft>
              <a:buClr>
                <a:srgbClr val="2D637F"/>
              </a:buClr>
              <a:buSzPts val="1200"/>
              <a:buNone/>
              <a:defRPr sz="1200"/>
            </a:lvl2pPr>
            <a:lvl3pPr marL="1371600" lvl="2" indent="-228600" algn="l">
              <a:spcBef>
                <a:spcPts val="200"/>
              </a:spcBef>
              <a:spcAft>
                <a:spcPts val="0"/>
              </a:spcAft>
              <a:buClr>
                <a:srgbClr val="2D637F"/>
              </a:buClr>
              <a:buSzPts val="1000"/>
              <a:buNone/>
              <a:defRPr sz="1000"/>
            </a:lvl3pPr>
            <a:lvl4pPr marL="1828800" lvl="3" indent="-228600" algn="l">
              <a:spcBef>
                <a:spcPts val="180"/>
              </a:spcBef>
              <a:spcAft>
                <a:spcPts val="0"/>
              </a:spcAft>
              <a:buClr>
                <a:srgbClr val="2D637F"/>
              </a:buClr>
              <a:buSzPts val="900"/>
              <a:buNone/>
              <a:defRPr sz="900"/>
            </a:lvl4pPr>
            <a:lvl5pPr marL="2286000" lvl="4" indent="-228600" algn="l">
              <a:spcBef>
                <a:spcPts val="180"/>
              </a:spcBef>
              <a:spcAft>
                <a:spcPts val="0"/>
              </a:spcAft>
              <a:buClr>
                <a:srgbClr val="2D637F"/>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457200" y="1041995"/>
            <a:ext cx="3008313" cy="404988"/>
          </a:xfrm>
          <a:prstGeom prst="rect">
            <a:avLst/>
          </a:prstGeom>
          <a:noFill/>
          <a:ln>
            <a:noFill/>
          </a:ln>
        </p:spPr>
        <p:txBody>
          <a:bodyPr spcFirstLastPara="1" wrap="square" lIns="91425" tIns="45700" rIns="91425" bIns="45700" anchor="b" anchorCtr="0"/>
          <a:lstStyle>
            <a:lvl1pPr lvl="0" algn="l">
              <a:spcBef>
                <a:spcPts val="0"/>
              </a:spcBef>
              <a:spcAft>
                <a:spcPts val="0"/>
              </a:spcAft>
              <a:buClr>
                <a:srgbClr val="C28220"/>
              </a:buClr>
              <a:buSzPts val="2000"/>
              <a:buFont typeface="Georgia"/>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7"/>
          <p:cNvSpPr txBox="1">
            <a:spLocks noGrp="1"/>
          </p:cNvSpPr>
          <p:nvPr>
            <p:ph type="body" idx="1"/>
          </p:nvPr>
        </p:nvSpPr>
        <p:spPr>
          <a:xfrm>
            <a:off x="3575050" y="1041995"/>
            <a:ext cx="4537075" cy="3657005"/>
          </a:xfrm>
          <a:prstGeom prst="rect">
            <a:avLst/>
          </a:prstGeom>
          <a:noFill/>
          <a:ln>
            <a:noFill/>
          </a:ln>
        </p:spPr>
        <p:txBody>
          <a:bodyPr spcFirstLastPara="1" wrap="square" lIns="91425" tIns="45700" rIns="91425" bIns="45700" anchor="t" anchorCtr="0"/>
          <a:lstStyle>
            <a:lvl1pPr marL="457200" lvl="0" indent="-355600" algn="l">
              <a:spcBef>
                <a:spcPts val="400"/>
              </a:spcBef>
              <a:spcAft>
                <a:spcPts val="0"/>
              </a:spcAft>
              <a:buClr>
                <a:srgbClr val="2D637F"/>
              </a:buClr>
              <a:buSzPts val="2000"/>
              <a:buChar char="•"/>
              <a:defRPr sz="2000"/>
            </a:lvl1pPr>
            <a:lvl2pPr marL="914400" lvl="1" indent="-342900" algn="l">
              <a:spcBef>
                <a:spcPts val="360"/>
              </a:spcBef>
              <a:spcAft>
                <a:spcPts val="0"/>
              </a:spcAft>
              <a:buClr>
                <a:srgbClr val="2D637F"/>
              </a:buClr>
              <a:buSzPts val="1800"/>
              <a:buChar char="–"/>
              <a:defRPr sz="1800"/>
            </a:lvl2pPr>
            <a:lvl3pPr marL="1371600" lvl="2" indent="-342900" algn="l">
              <a:spcBef>
                <a:spcPts val="360"/>
              </a:spcBef>
              <a:spcAft>
                <a:spcPts val="0"/>
              </a:spcAft>
              <a:buClr>
                <a:srgbClr val="2D637F"/>
              </a:buClr>
              <a:buSzPts val="1800"/>
              <a:buChar char="•"/>
              <a:defRPr sz="1800"/>
            </a:lvl3pPr>
            <a:lvl4pPr marL="1828800" lvl="3" indent="-330200" algn="l">
              <a:spcBef>
                <a:spcPts val="320"/>
              </a:spcBef>
              <a:spcAft>
                <a:spcPts val="0"/>
              </a:spcAft>
              <a:buClr>
                <a:srgbClr val="2D637F"/>
              </a:buClr>
              <a:buSzPts val="1600"/>
              <a:buChar char="–"/>
              <a:defRPr sz="1600"/>
            </a:lvl4pPr>
            <a:lvl5pPr marL="2286000" lvl="4" indent="-317500" algn="l">
              <a:spcBef>
                <a:spcPts val="280"/>
              </a:spcBef>
              <a:spcAft>
                <a:spcPts val="0"/>
              </a:spcAft>
              <a:buClr>
                <a:srgbClr val="2D637F"/>
              </a:buClr>
              <a:buSzPts val="1400"/>
              <a:buChar char="»"/>
              <a:defRPr sz="14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36" name="Google Shape;36;p7"/>
          <p:cNvSpPr txBox="1">
            <a:spLocks noGrp="1"/>
          </p:cNvSpPr>
          <p:nvPr>
            <p:ph type="body" idx="2"/>
          </p:nvPr>
        </p:nvSpPr>
        <p:spPr>
          <a:xfrm>
            <a:off x="457200" y="1531651"/>
            <a:ext cx="3008313" cy="3167349"/>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rgbClr val="2D637F"/>
              </a:buClr>
              <a:buSzPts val="1400"/>
              <a:buNone/>
              <a:defRPr sz="1400"/>
            </a:lvl1pPr>
            <a:lvl2pPr marL="914400" lvl="1" indent="-228600" algn="l">
              <a:spcBef>
                <a:spcPts val="240"/>
              </a:spcBef>
              <a:spcAft>
                <a:spcPts val="0"/>
              </a:spcAft>
              <a:buClr>
                <a:srgbClr val="2D637F"/>
              </a:buClr>
              <a:buSzPts val="1200"/>
              <a:buNone/>
              <a:defRPr sz="1200"/>
            </a:lvl2pPr>
            <a:lvl3pPr marL="1371600" lvl="2" indent="-228600" algn="l">
              <a:spcBef>
                <a:spcPts val="200"/>
              </a:spcBef>
              <a:spcAft>
                <a:spcPts val="0"/>
              </a:spcAft>
              <a:buClr>
                <a:srgbClr val="2D637F"/>
              </a:buClr>
              <a:buSzPts val="1000"/>
              <a:buNone/>
              <a:defRPr sz="1000"/>
            </a:lvl3pPr>
            <a:lvl4pPr marL="1828800" lvl="3" indent="-228600" algn="l">
              <a:spcBef>
                <a:spcPts val="180"/>
              </a:spcBef>
              <a:spcAft>
                <a:spcPts val="0"/>
              </a:spcAft>
              <a:buClr>
                <a:srgbClr val="2D637F"/>
              </a:buClr>
              <a:buSzPts val="900"/>
              <a:buNone/>
              <a:defRPr sz="900"/>
            </a:lvl4pPr>
            <a:lvl5pPr marL="2286000" lvl="4" indent="-228600" algn="l">
              <a:spcBef>
                <a:spcPts val="180"/>
              </a:spcBef>
              <a:spcAft>
                <a:spcPts val="0"/>
              </a:spcAft>
              <a:buClr>
                <a:srgbClr val="2D637F"/>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p:nvPr/>
        </p:nvSpPr>
        <p:spPr>
          <a:xfrm>
            <a:off x="267368" y="5307263"/>
            <a:ext cx="18466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1;p1"/>
          <p:cNvSpPr txBox="1">
            <a:spLocks noGrp="1"/>
          </p:cNvSpPr>
          <p:nvPr>
            <p:ph type="title"/>
          </p:nvPr>
        </p:nvSpPr>
        <p:spPr>
          <a:xfrm>
            <a:off x="457200" y="525956"/>
            <a:ext cx="8229600" cy="1143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C28220"/>
              </a:buClr>
              <a:buSzPts val="5000"/>
              <a:buFont typeface="Georgia"/>
              <a:buNone/>
              <a:defRPr sz="5000" b="0" i="0" u="none" strike="noStrike" cap="none">
                <a:solidFill>
                  <a:srgbClr val="C28220"/>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457200" y="1808079"/>
            <a:ext cx="8229600" cy="2526418"/>
          </a:xfrm>
          <a:prstGeom prst="rect">
            <a:avLst/>
          </a:prstGeom>
          <a:noFill/>
          <a:ln>
            <a:noFill/>
          </a:ln>
        </p:spPr>
        <p:txBody>
          <a:bodyPr spcFirstLastPara="1" wrap="square" lIns="91425" tIns="45700" rIns="91425" bIns="45700" anchor="t" anchorCtr="0"/>
          <a:lstStyle>
            <a:lvl1pPr marL="457200" marR="0" lvl="0" indent="-368300" algn="l" rtl="0">
              <a:spcBef>
                <a:spcPts val="440"/>
              </a:spcBef>
              <a:spcAft>
                <a:spcPts val="0"/>
              </a:spcAft>
              <a:buClr>
                <a:srgbClr val="2D637F"/>
              </a:buClr>
              <a:buSzPts val="2200"/>
              <a:buFont typeface="Arial"/>
              <a:buChar char="•"/>
              <a:defRPr sz="2200" b="0" i="0" u="none" strike="noStrike" cap="none">
                <a:solidFill>
                  <a:srgbClr val="2D637F"/>
                </a:solidFill>
                <a:latin typeface="Merriweather Sans"/>
                <a:ea typeface="Merriweather Sans"/>
                <a:cs typeface="Merriweather Sans"/>
                <a:sym typeface="Merriweather Sans"/>
              </a:defRPr>
            </a:lvl1pPr>
            <a:lvl2pPr marL="914400" marR="0" lvl="1" indent="-355600" algn="l" rtl="0">
              <a:spcBef>
                <a:spcPts val="400"/>
              </a:spcBef>
              <a:spcAft>
                <a:spcPts val="0"/>
              </a:spcAft>
              <a:buClr>
                <a:srgbClr val="2D637F"/>
              </a:buClr>
              <a:buSzPts val="2000"/>
              <a:buFont typeface="Arial"/>
              <a:buChar char="–"/>
              <a:defRPr sz="2000" b="0" i="0" u="none" strike="noStrike" cap="none">
                <a:solidFill>
                  <a:srgbClr val="2D637F"/>
                </a:solidFill>
                <a:latin typeface="Merriweather Sans"/>
                <a:ea typeface="Merriweather Sans"/>
                <a:cs typeface="Merriweather Sans"/>
                <a:sym typeface="Merriweather Sans"/>
              </a:defRPr>
            </a:lvl2pPr>
            <a:lvl3pPr marL="1371600" marR="0" lvl="2" indent="-342900" algn="l" rtl="0">
              <a:spcBef>
                <a:spcPts val="360"/>
              </a:spcBef>
              <a:spcAft>
                <a:spcPts val="0"/>
              </a:spcAft>
              <a:buClr>
                <a:srgbClr val="2D637F"/>
              </a:buClr>
              <a:buSzPts val="1800"/>
              <a:buFont typeface="Arial"/>
              <a:buChar char="•"/>
              <a:defRPr sz="1800" b="0" i="0" u="none" strike="noStrike" cap="none">
                <a:solidFill>
                  <a:srgbClr val="2D637F"/>
                </a:solidFill>
                <a:latin typeface="Merriweather Sans"/>
                <a:ea typeface="Merriweather Sans"/>
                <a:cs typeface="Merriweather Sans"/>
                <a:sym typeface="Merriweather Sans"/>
              </a:defRPr>
            </a:lvl3pPr>
            <a:lvl4pPr marL="1828800" marR="0" lvl="3" indent="-330200" algn="l" rtl="0">
              <a:spcBef>
                <a:spcPts val="320"/>
              </a:spcBef>
              <a:spcAft>
                <a:spcPts val="0"/>
              </a:spcAft>
              <a:buClr>
                <a:srgbClr val="2D637F"/>
              </a:buClr>
              <a:buSzPts val="1600"/>
              <a:buFont typeface="Arial"/>
              <a:buChar char="–"/>
              <a:defRPr sz="1600" b="0" i="0" u="none" strike="noStrike" cap="none">
                <a:solidFill>
                  <a:srgbClr val="2D637F"/>
                </a:solidFill>
                <a:latin typeface="Merriweather Sans"/>
                <a:ea typeface="Merriweather Sans"/>
                <a:cs typeface="Merriweather Sans"/>
                <a:sym typeface="Merriweather Sans"/>
              </a:defRPr>
            </a:lvl4pPr>
            <a:lvl5pPr marL="2286000" marR="0" lvl="4" indent="-317500" algn="l" rtl="0">
              <a:spcBef>
                <a:spcPts val="280"/>
              </a:spcBef>
              <a:spcAft>
                <a:spcPts val="0"/>
              </a:spcAft>
              <a:buClr>
                <a:srgbClr val="2D637F"/>
              </a:buClr>
              <a:buSzPts val="1400"/>
              <a:buFont typeface="Arial"/>
              <a:buChar char="»"/>
              <a:defRPr sz="1400" b="0" i="0" u="none" strike="noStrike" cap="none">
                <a:solidFill>
                  <a:srgbClr val="2D637F"/>
                </a:solidFill>
                <a:latin typeface="Merriweather Sans"/>
                <a:ea typeface="Merriweather Sans"/>
                <a:cs typeface="Merriweather Sans"/>
                <a:sym typeface="Merriweather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3" name="Google Shape;13;p1"/>
          <p:cNvPicPr preferRelativeResize="0"/>
          <p:nvPr/>
        </p:nvPicPr>
        <p:blipFill rotWithShape="1">
          <a:blip r:embed="rId8">
            <a:alphaModFix/>
          </a:blip>
          <a:srcRect/>
          <a:stretch/>
        </p:blipFill>
        <p:spPr>
          <a:xfrm>
            <a:off x="6274508" y="0"/>
            <a:ext cx="2869492" cy="2379579"/>
          </a:xfrm>
          <a:prstGeom prst="rect">
            <a:avLst/>
          </a:prstGeom>
          <a:noFill/>
          <a:ln>
            <a:noFill/>
          </a:ln>
        </p:spPr>
      </p:pic>
      <p:pic>
        <p:nvPicPr>
          <p:cNvPr id="14" name="Google Shape;14;p1"/>
          <p:cNvPicPr preferRelativeResize="0"/>
          <p:nvPr/>
        </p:nvPicPr>
        <p:blipFill rotWithShape="1">
          <a:blip r:embed="rId9">
            <a:alphaModFix/>
          </a:blip>
          <a:srcRect/>
          <a:stretch/>
        </p:blipFill>
        <p:spPr>
          <a:xfrm>
            <a:off x="0" y="5598553"/>
            <a:ext cx="9170736" cy="1330073"/>
          </a:xfrm>
          <a:prstGeom prst="rect">
            <a:avLst/>
          </a:prstGeom>
          <a:noFill/>
          <a:ln>
            <a:noFill/>
          </a:ln>
        </p:spPr>
      </p:pic>
      <p:pic>
        <p:nvPicPr>
          <p:cNvPr id="15" name="Google Shape;15;p1"/>
          <p:cNvPicPr preferRelativeResize="0"/>
          <p:nvPr/>
        </p:nvPicPr>
        <p:blipFill rotWithShape="1">
          <a:blip r:embed="rId10">
            <a:alphaModFix/>
          </a:blip>
          <a:srcRect/>
          <a:stretch/>
        </p:blipFill>
        <p:spPr>
          <a:xfrm>
            <a:off x="369048" y="6019295"/>
            <a:ext cx="1745673" cy="533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8"/>
          <p:cNvSpPr txBox="1">
            <a:spLocks noGrp="1"/>
          </p:cNvSpPr>
          <p:nvPr>
            <p:ph type="ctrTitle"/>
          </p:nvPr>
        </p:nvSpPr>
        <p:spPr>
          <a:xfrm>
            <a:off x="127000" y="158754"/>
            <a:ext cx="8902700" cy="78104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C28220"/>
              </a:buClr>
              <a:buSzPts val="4000"/>
              <a:buFont typeface="Georgia"/>
              <a:buNone/>
            </a:pPr>
            <a:r>
              <a:rPr lang="en-US" sz="4000">
                <a:solidFill>
                  <a:srgbClr val="C28220"/>
                </a:solidFill>
              </a:rPr>
              <a:t>Social Media Detox</a:t>
            </a:r>
            <a:endParaRPr/>
          </a:p>
        </p:txBody>
      </p:sp>
      <p:sp>
        <p:nvSpPr>
          <p:cNvPr id="43" name="Google Shape;43;p8"/>
          <p:cNvSpPr txBox="1">
            <a:spLocks noGrp="1"/>
          </p:cNvSpPr>
          <p:nvPr>
            <p:ph type="subTitle" idx="1"/>
          </p:nvPr>
        </p:nvSpPr>
        <p:spPr>
          <a:xfrm>
            <a:off x="127000" y="4434465"/>
            <a:ext cx="7331927" cy="178419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D637F"/>
              </a:buClr>
              <a:buSzPts val="2200"/>
              <a:buNone/>
            </a:pPr>
            <a:r>
              <a:rPr lang="en-US"/>
              <a:t>W241 Final Project</a:t>
            </a:r>
            <a:endParaRPr/>
          </a:p>
          <a:p>
            <a:pPr marL="0" lvl="0" indent="0" algn="l" rtl="0">
              <a:spcBef>
                <a:spcPts val="440"/>
              </a:spcBef>
              <a:spcAft>
                <a:spcPts val="0"/>
              </a:spcAft>
              <a:buClr>
                <a:srgbClr val="2D637F"/>
              </a:buClr>
              <a:buSzPts val="2200"/>
              <a:buNone/>
            </a:pPr>
            <a:r>
              <a:rPr lang="en-US"/>
              <a:t>2019 April 17</a:t>
            </a:r>
            <a:r>
              <a:rPr lang="en-US" baseline="30000"/>
              <a:t>th</a:t>
            </a:r>
            <a:endParaRPr/>
          </a:p>
          <a:p>
            <a:pPr marL="0" lvl="0" indent="0" algn="l" rtl="0">
              <a:spcBef>
                <a:spcPts val="440"/>
              </a:spcBef>
              <a:spcAft>
                <a:spcPts val="0"/>
              </a:spcAft>
              <a:buClr>
                <a:srgbClr val="2D637F"/>
              </a:buClr>
              <a:buSzPts val="2200"/>
              <a:buNone/>
            </a:pPr>
            <a:r>
              <a:rPr lang="en-US"/>
              <a:t>Authors: Kuangwei Huang, Shangyu Lv, Stanley Ye</a:t>
            </a:r>
            <a:endParaRPr/>
          </a:p>
        </p:txBody>
      </p:sp>
      <p:pic>
        <p:nvPicPr>
          <p:cNvPr id="44" name="Google Shape;44;p8"/>
          <p:cNvPicPr preferRelativeResize="0"/>
          <p:nvPr/>
        </p:nvPicPr>
        <p:blipFill rotWithShape="1">
          <a:blip r:embed="rId3">
            <a:alphaModFix/>
          </a:blip>
          <a:srcRect/>
          <a:stretch/>
        </p:blipFill>
        <p:spPr>
          <a:xfrm>
            <a:off x="201797" y="934495"/>
            <a:ext cx="8346780" cy="3401958"/>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pSp>
        <p:nvGrpSpPr>
          <p:cNvPr id="131" name="Google Shape;131;p17"/>
          <p:cNvGrpSpPr/>
          <p:nvPr/>
        </p:nvGrpSpPr>
        <p:grpSpPr>
          <a:xfrm>
            <a:off x="101794" y="871581"/>
            <a:ext cx="9042206" cy="5017590"/>
            <a:chOff x="784706" y="809028"/>
            <a:chExt cx="9892113" cy="5744922"/>
          </a:xfrm>
        </p:grpSpPr>
        <p:sp>
          <p:nvSpPr>
            <p:cNvPr id="132" name="Google Shape;132;p17"/>
            <p:cNvSpPr txBox="1"/>
            <p:nvPr/>
          </p:nvSpPr>
          <p:spPr>
            <a:xfrm rot="-2700000">
              <a:off x="735505" y="1503355"/>
              <a:ext cx="1822044" cy="61555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002060"/>
                  </a:solidFill>
                  <a:latin typeface="Calibri"/>
                  <a:ea typeface="Calibri"/>
                  <a:cs typeface="Calibri"/>
                  <a:sym typeface="Calibri"/>
                </a:rPr>
                <a:t>Pre-Experiment</a:t>
              </a:r>
              <a:endParaRPr/>
            </a:p>
            <a:p>
              <a:pPr marL="0" marR="0" lvl="0" indent="0" algn="l" rtl="0">
                <a:spcBef>
                  <a:spcPts val="0"/>
                </a:spcBef>
                <a:spcAft>
                  <a:spcPts val="0"/>
                </a:spcAft>
                <a:buNone/>
              </a:pPr>
              <a:r>
                <a:rPr lang="en-US" sz="1200" b="1">
                  <a:solidFill>
                    <a:srgbClr val="002060"/>
                  </a:solidFill>
                  <a:latin typeface="Calibri"/>
                  <a:ea typeface="Calibri"/>
                  <a:cs typeface="Calibri"/>
                  <a:sym typeface="Calibri"/>
                </a:rPr>
                <a:t>Survey </a:t>
              </a:r>
              <a:endParaRPr/>
            </a:p>
          </p:txBody>
        </p:sp>
        <p:sp>
          <p:nvSpPr>
            <p:cNvPr id="133" name="Google Shape;133;p17"/>
            <p:cNvSpPr txBox="1"/>
            <p:nvPr/>
          </p:nvSpPr>
          <p:spPr>
            <a:xfrm>
              <a:off x="795214" y="3981513"/>
              <a:ext cx="495300" cy="553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100">
                  <a:solidFill>
                    <a:schemeClr val="dk1"/>
                  </a:solidFill>
                  <a:latin typeface="Calibri"/>
                  <a:ea typeface="Calibri"/>
                  <a:cs typeface="Calibri"/>
                  <a:sym typeface="Calibri"/>
                </a:rPr>
                <a:t>O</a:t>
              </a:r>
              <a:endParaRPr/>
            </a:p>
          </p:txBody>
        </p:sp>
        <p:sp>
          <p:nvSpPr>
            <p:cNvPr id="134" name="Google Shape;134;p17"/>
            <p:cNvSpPr txBox="1"/>
            <p:nvPr/>
          </p:nvSpPr>
          <p:spPr>
            <a:xfrm rot="-2700000">
              <a:off x="3200313" y="1573234"/>
              <a:ext cx="182204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002060"/>
                  </a:solidFill>
                  <a:latin typeface="Calibri"/>
                  <a:ea typeface="Calibri"/>
                  <a:cs typeface="Calibri"/>
                  <a:sym typeface="Calibri"/>
                </a:rPr>
                <a:t>Randomization *</a:t>
              </a:r>
              <a:endParaRPr/>
            </a:p>
          </p:txBody>
        </p:sp>
        <p:sp>
          <p:nvSpPr>
            <p:cNvPr id="135" name="Google Shape;135;p17"/>
            <p:cNvSpPr txBox="1"/>
            <p:nvPr/>
          </p:nvSpPr>
          <p:spPr>
            <a:xfrm>
              <a:off x="5207282" y="6184618"/>
              <a:ext cx="9144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rgbClr val="002060"/>
                  </a:solidFill>
                  <a:latin typeface="Calibri"/>
                  <a:ea typeface="Calibri"/>
                  <a:cs typeface="Calibri"/>
                  <a:sym typeface="Calibri"/>
                </a:rPr>
                <a:t>Day 2-6</a:t>
              </a:r>
              <a:endParaRPr/>
            </a:p>
          </p:txBody>
        </p:sp>
        <p:sp>
          <p:nvSpPr>
            <p:cNvPr id="136" name="Google Shape;136;p17"/>
            <p:cNvSpPr txBox="1"/>
            <p:nvPr/>
          </p:nvSpPr>
          <p:spPr>
            <a:xfrm>
              <a:off x="3302482" y="2675469"/>
              <a:ext cx="495300" cy="98488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100">
                  <a:solidFill>
                    <a:schemeClr val="dk1"/>
                  </a:solidFill>
                  <a:latin typeface="Calibri"/>
                  <a:ea typeface="Calibri"/>
                  <a:cs typeface="Calibri"/>
                  <a:sym typeface="Calibri"/>
                </a:rPr>
                <a:t>R</a:t>
              </a:r>
              <a:endParaRPr/>
            </a:p>
            <a:p>
              <a:pPr marL="0" marR="0" lvl="0" indent="0" algn="ctr" rtl="0">
                <a:spcBef>
                  <a:spcPts val="0"/>
                </a:spcBef>
                <a:spcAft>
                  <a:spcPts val="0"/>
                </a:spcAft>
                <a:buNone/>
              </a:pPr>
              <a:r>
                <a:rPr lang="en-US" sz="2100">
                  <a:solidFill>
                    <a:schemeClr val="dk1"/>
                  </a:solidFill>
                  <a:latin typeface="Calibri"/>
                  <a:ea typeface="Calibri"/>
                  <a:cs typeface="Calibri"/>
                  <a:sym typeface="Calibri"/>
                </a:rPr>
                <a:t>R</a:t>
              </a:r>
              <a:endParaRPr/>
            </a:p>
          </p:txBody>
        </p:sp>
        <p:sp>
          <p:nvSpPr>
            <p:cNvPr id="137" name="Google Shape;137;p17"/>
            <p:cNvSpPr txBox="1"/>
            <p:nvPr/>
          </p:nvSpPr>
          <p:spPr>
            <a:xfrm>
              <a:off x="4679524" y="2675469"/>
              <a:ext cx="495300" cy="98488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100">
                  <a:solidFill>
                    <a:schemeClr val="dk1"/>
                  </a:solidFill>
                  <a:latin typeface="Calibri"/>
                  <a:ea typeface="Calibri"/>
                  <a:cs typeface="Calibri"/>
                  <a:sym typeface="Calibri"/>
                </a:rPr>
                <a:t>X</a:t>
              </a:r>
              <a:endParaRPr/>
            </a:p>
            <a:p>
              <a:pPr marL="0" marR="0" lvl="0" indent="0" algn="ctr" rtl="0">
                <a:spcBef>
                  <a:spcPts val="0"/>
                </a:spcBef>
                <a:spcAft>
                  <a:spcPts val="0"/>
                </a:spcAft>
                <a:buNone/>
              </a:pPr>
              <a:endParaRPr sz="2100">
                <a:solidFill>
                  <a:schemeClr val="dk1"/>
                </a:solidFill>
                <a:latin typeface="Calibri"/>
                <a:ea typeface="Calibri"/>
                <a:cs typeface="Calibri"/>
                <a:sym typeface="Calibri"/>
              </a:endParaRPr>
            </a:p>
          </p:txBody>
        </p:sp>
        <p:sp>
          <p:nvSpPr>
            <p:cNvPr id="138" name="Google Shape;138;p17"/>
            <p:cNvSpPr txBox="1"/>
            <p:nvPr/>
          </p:nvSpPr>
          <p:spPr>
            <a:xfrm>
              <a:off x="3991002" y="2675469"/>
              <a:ext cx="495300" cy="98488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100">
                  <a:solidFill>
                    <a:schemeClr val="dk1"/>
                  </a:solidFill>
                  <a:latin typeface="Calibri"/>
                  <a:ea typeface="Calibri"/>
                  <a:cs typeface="Calibri"/>
                  <a:sym typeface="Calibri"/>
                </a:rPr>
                <a:t>O</a:t>
              </a:r>
              <a:endParaRPr/>
            </a:p>
            <a:p>
              <a:pPr marL="0" marR="0" lvl="0" indent="0" algn="ctr" rtl="0">
                <a:spcBef>
                  <a:spcPts val="0"/>
                </a:spcBef>
                <a:spcAft>
                  <a:spcPts val="0"/>
                </a:spcAft>
                <a:buNone/>
              </a:pPr>
              <a:r>
                <a:rPr lang="en-US" sz="2100">
                  <a:solidFill>
                    <a:schemeClr val="dk1"/>
                  </a:solidFill>
                  <a:latin typeface="Calibri"/>
                  <a:ea typeface="Calibri"/>
                  <a:cs typeface="Calibri"/>
                  <a:sym typeface="Calibri"/>
                </a:rPr>
                <a:t>O</a:t>
              </a:r>
              <a:endParaRPr/>
            </a:p>
          </p:txBody>
        </p:sp>
        <p:sp>
          <p:nvSpPr>
            <p:cNvPr id="139" name="Google Shape;139;p17"/>
            <p:cNvSpPr txBox="1"/>
            <p:nvPr/>
          </p:nvSpPr>
          <p:spPr>
            <a:xfrm rot="-2700000">
              <a:off x="1976856" y="1327014"/>
              <a:ext cx="1822044" cy="86177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002060"/>
                  </a:solidFill>
                  <a:latin typeface="Calibri"/>
                  <a:ea typeface="Calibri"/>
                  <a:cs typeface="Calibri"/>
                  <a:sym typeface="Calibri"/>
                </a:rPr>
                <a:t>Grouping by Highest App Usage</a:t>
              </a:r>
              <a:endParaRPr/>
            </a:p>
          </p:txBody>
        </p:sp>
        <p:pic>
          <p:nvPicPr>
            <p:cNvPr id="140" name="Google Shape;140;p17"/>
            <p:cNvPicPr preferRelativeResize="0"/>
            <p:nvPr/>
          </p:nvPicPr>
          <p:blipFill rotWithShape="1">
            <a:blip r:embed="rId3">
              <a:alphaModFix/>
            </a:blip>
            <a:srcRect l="51814" t="8305" r="2323" b="10933"/>
            <a:stretch/>
          </p:blipFill>
          <p:spPr>
            <a:xfrm>
              <a:off x="1977461" y="2796582"/>
              <a:ext cx="794883" cy="786800"/>
            </a:xfrm>
            <a:prstGeom prst="rect">
              <a:avLst/>
            </a:prstGeom>
            <a:noFill/>
            <a:ln>
              <a:noFill/>
            </a:ln>
          </p:spPr>
        </p:pic>
        <p:pic>
          <p:nvPicPr>
            <p:cNvPr id="141" name="Google Shape;141;p17"/>
            <p:cNvPicPr preferRelativeResize="0"/>
            <p:nvPr/>
          </p:nvPicPr>
          <p:blipFill rotWithShape="1">
            <a:blip r:embed="rId4">
              <a:alphaModFix/>
            </a:blip>
            <a:srcRect/>
            <a:stretch/>
          </p:blipFill>
          <p:spPr>
            <a:xfrm>
              <a:off x="1977461" y="3850758"/>
              <a:ext cx="796718" cy="796718"/>
            </a:xfrm>
            <a:prstGeom prst="rect">
              <a:avLst/>
            </a:prstGeom>
            <a:noFill/>
            <a:ln>
              <a:noFill/>
            </a:ln>
          </p:spPr>
        </p:pic>
        <p:pic>
          <p:nvPicPr>
            <p:cNvPr id="142" name="Google Shape;142;p17"/>
            <p:cNvPicPr preferRelativeResize="0"/>
            <p:nvPr/>
          </p:nvPicPr>
          <p:blipFill rotWithShape="1">
            <a:blip r:embed="rId5">
              <a:alphaModFix/>
            </a:blip>
            <a:srcRect l="9093" t="9879" r="8849" b="9670"/>
            <a:stretch/>
          </p:blipFill>
          <p:spPr>
            <a:xfrm>
              <a:off x="1977461" y="4942389"/>
              <a:ext cx="794175" cy="778603"/>
            </a:xfrm>
            <a:prstGeom prst="rect">
              <a:avLst/>
            </a:prstGeom>
            <a:noFill/>
            <a:ln>
              <a:noFill/>
            </a:ln>
          </p:spPr>
        </p:pic>
        <p:sp>
          <p:nvSpPr>
            <p:cNvPr id="143" name="Google Shape;143;p17"/>
            <p:cNvSpPr txBox="1"/>
            <p:nvPr/>
          </p:nvSpPr>
          <p:spPr>
            <a:xfrm>
              <a:off x="3302482" y="3745681"/>
              <a:ext cx="495300" cy="98488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100">
                  <a:solidFill>
                    <a:schemeClr val="dk1"/>
                  </a:solidFill>
                  <a:latin typeface="Calibri"/>
                  <a:ea typeface="Calibri"/>
                  <a:cs typeface="Calibri"/>
                  <a:sym typeface="Calibri"/>
                </a:rPr>
                <a:t>R</a:t>
              </a:r>
              <a:endParaRPr/>
            </a:p>
            <a:p>
              <a:pPr marL="0" marR="0" lvl="0" indent="0" algn="ctr" rtl="0">
                <a:spcBef>
                  <a:spcPts val="0"/>
                </a:spcBef>
                <a:spcAft>
                  <a:spcPts val="0"/>
                </a:spcAft>
                <a:buNone/>
              </a:pPr>
              <a:r>
                <a:rPr lang="en-US" sz="2100">
                  <a:solidFill>
                    <a:schemeClr val="dk1"/>
                  </a:solidFill>
                  <a:latin typeface="Calibri"/>
                  <a:ea typeface="Calibri"/>
                  <a:cs typeface="Calibri"/>
                  <a:sym typeface="Calibri"/>
                </a:rPr>
                <a:t>R</a:t>
              </a:r>
              <a:endParaRPr/>
            </a:p>
          </p:txBody>
        </p:sp>
        <p:sp>
          <p:nvSpPr>
            <p:cNvPr id="144" name="Google Shape;144;p17"/>
            <p:cNvSpPr txBox="1"/>
            <p:nvPr/>
          </p:nvSpPr>
          <p:spPr>
            <a:xfrm>
              <a:off x="4679524" y="3745681"/>
              <a:ext cx="495300" cy="98488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100">
                  <a:solidFill>
                    <a:schemeClr val="dk1"/>
                  </a:solidFill>
                  <a:latin typeface="Calibri"/>
                  <a:ea typeface="Calibri"/>
                  <a:cs typeface="Calibri"/>
                  <a:sym typeface="Calibri"/>
                </a:rPr>
                <a:t>X</a:t>
              </a:r>
              <a:endParaRPr/>
            </a:p>
            <a:p>
              <a:pPr marL="0" marR="0" lvl="0" indent="0" algn="ctr" rtl="0">
                <a:spcBef>
                  <a:spcPts val="0"/>
                </a:spcBef>
                <a:spcAft>
                  <a:spcPts val="0"/>
                </a:spcAft>
                <a:buNone/>
              </a:pPr>
              <a:endParaRPr sz="2100">
                <a:solidFill>
                  <a:schemeClr val="dk1"/>
                </a:solidFill>
                <a:latin typeface="Calibri"/>
                <a:ea typeface="Calibri"/>
                <a:cs typeface="Calibri"/>
                <a:sym typeface="Calibri"/>
              </a:endParaRPr>
            </a:p>
          </p:txBody>
        </p:sp>
        <p:sp>
          <p:nvSpPr>
            <p:cNvPr id="145" name="Google Shape;145;p17"/>
            <p:cNvSpPr txBox="1"/>
            <p:nvPr/>
          </p:nvSpPr>
          <p:spPr>
            <a:xfrm>
              <a:off x="3991002" y="3745681"/>
              <a:ext cx="495300" cy="98488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100">
                  <a:solidFill>
                    <a:schemeClr val="dk1"/>
                  </a:solidFill>
                  <a:latin typeface="Calibri"/>
                  <a:ea typeface="Calibri"/>
                  <a:cs typeface="Calibri"/>
                  <a:sym typeface="Calibri"/>
                </a:rPr>
                <a:t>O</a:t>
              </a:r>
              <a:endParaRPr/>
            </a:p>
            <a:p>
              <a:pPr marL="0" marR="0" lvl="0" indent="0" algn="ctr" rtl="0">
                <a:spcBef>
                  <a:spcPts val="0"/>
                </a:spcBef>
                <a:spcAft>
                  <a:spcPts val="0"/>
                </a:spcAft>
                <a:buNone/>
              </a:pPr>
              <a:r>
                <a:rPr lang="en-US" sz="2100">
                  <a:solidFill>
                    <a:schemeClr val="dk1"/>
                  </a:solidFill>
                  <a:latin typeface="Calibri"/>
                  <a:ea typeface="Calibri"/>
                  <a:cs typeface="Calibri"/>
                  <a:sym typeface="Calibri"/>
                </a:rPr>
                <a:t>O</a:t>
              </a:r>
              <a:endParaRPr/>
            </a:p>
          </p:txBody>
        </p:sp>
        <p:sp>
          <p:nvSpPr>
            <p:cNvPr id="146" name="Google Shape;146;p17"/>
            <p:cNvSpPr txBox="1"/>
            <p:nvPr/>
          </p:nvSpPr>
          <p:spPr>
            <a:xfrm>
              <a:off x="3302482" y="4833833"/>
              <a:ext cx="495300" cy="98488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100">
                  <a:solidFill>
                    <a:schemeClr val="dk1"/>
                  </a:solidFill>
                  <a:latin typeface="Calibri"/>
                  <a:ea typeface="Calibri"/>
                  <a:cs typeface="Calibri"/>
                  <a:sym typeface="Calibri"/>
                </a:rPr>
                <a:t>R</a:t>
              </a:r>
              <a:endParaRPr/>
            </a:p>
            <a:p>
              <a:pPr marL="0" marR="0" lvl="0" indent="0" algn="ctr" rtl="0">
                <a:spcBef>
                  <a:spcPts val="0"/>
                </a:spcBef>
                <a:spcAft>
                  <a:spcPts val="0"/>
                </a:spcAft>
                <a:buNone/>
              </a:pPr>
              <a:r>
                <a:rPr lang="en-US" sz="2100">
                  <a:solidFill>
                    <a:schemeClr val="dk1"/>
                  </a:solidFill>
                  <a:latin typeface="Calibri"/>
                  <a:ea typeface="Calibri"/>
                  <a:cs typeface="Calibri"/>
                  <a:sym typeface="Calibri"/>
                </a:rPr>
                <a:t>R</a:t>
              </a:r>
              <a:endParaRPr/>
            </a:p>
          </p:txBody>
        </p:sp>
        <p:sp>
          <p:nvSpPr>
            <p:cNvPr id="147" name="Google Shape;147;p17"/>
            <p:cNvSpPr txBox="1"/>
            <p:nvPr/>
          </p:nvSpPr>
          <p:spPr>
            <a:xfrm>
              <a:off x="4679524" y="4833833"/>
              <a:ext cx="495300" cy="98488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100">
                  <a:solidFill>
                    <a:schemeClr val="dk1"/>
                  </a:solidFill>
                  <a:latin typeface="Calibri"/>
                  <a:ea typeface="Calibri"/>
                  <a:cs typeface="Calibri"/>
                  <a:sym typeface="Calibri"/>
                </a:rPr>
                <a:t>X</a:t>
              </a:r>
              <a:endParaRPr/>
            </a:p>
            <a:p>
              <a:pPr marL="0" marR="0" lvl="0" indent="0" algn="ctr" rtl="0">
                <a:spcBef>
                  <a:spcPts val="0"/>
                </a:spcBef>
                <a:spcAft>
                  <a:spcPts val="0"/>
                </a:spcAft>
                <a:buNone/>
              </a:pPr>
              <a:endParaRPr sz="2100">
                <a:solidFill>
                  <a:schemeClr val="dk1"/>
                </a:solidFill>
                <a:latin typeface="Calibri"/>
                <a:ea typeface="Calibri"/>
                <a:cs typeface="Calibri"/>
                <a:sym typeface="Calibri"/>
              </a:endParaRPr>
            </a:p>
          </p:txBody>
        </p:sp>
        <p:sp>
          <p:nvSpPr>
            <p:cNvPr id="148" name="Google Shape;148;p17"/>
            <p:cNvSpPr txBox="1"/>
            <p:nvPr/>
          </p:nvSpPr>
          <p:spPr>
            <a:xfrm>
              <a:off x="3991002" y="4833833"/>
              <a:ext cx="495300" cy="98488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100">
                  <a:solidFill>
                    <a:schemeClr val="dk1"/>
                  </a:solidFill>
                  <a:latin typeface="Calibri"/>
                  <a:ea typeface="Calibri"/>
                  <a:cs typeface="Calibri"/>
                  <a:sym typeface="Calibri"/>
                </a:rPr>
                <a:t>O</a:t>
              </a:r>
              <a:endParaRPr/>
            </a:p>
            <a:p>
              <a:pPr marL="0" marR="0" lvl="0" indent="0" algn="ctr" rtl="0">
                <a:spcBef>
                  <a:spcPts val="0"/>
                </a:spcBef>
                <a:spcAft>
                  <a:spcPts val="0"/>
                </a:spcAft>
                <a:buNone/>
              </a:pPr>
              <a:r>
                <a:rPr lang="en-US" sz="2100">
                  <a:solidFill>
                    <a:schemeClr val="dk1"/>
                  </a:solidFill>
                  <a:latin typeface="Calibri"/>
                  <a:ea typeface="Calibri"/>
                  <a:cs typeface="Calibri"/>
                  <a:sym typeface="Calibri"/>
                </a:rPr>
                <a:t>O</a:t>
              </a:r>
              <a:endParaRPr/>
            </a:p>
          </p:txBody>
        </p:sp>
        <p:sp>
          <p:nvSpPr>
            <p:cNvPr id="149" name="Google Shape;149;p17"/>
            <p:cNvSpPr txBox="1"/>
            <p:nvPr/>
          </p:nvSpPr>
          <p:spPr>
            <a:xfrm rot="-2700000">
              <a:off x="3930750" y="1573234"/>
              <a:ext cx="182204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002060"/>
                  </a:solidFill>
                  <a:latin typeface="Calibri"/>
                  <a:ea typeface="Calibri"/>
                  <a:cs typeface="Calibri"/>
                  <a:sym typeface="Calibri"/>
                </a:rPr>
                <a:t>Measurement</a:t>
              </a:r>
              <a:endParaRPr/>
            </a:p>
          </p:txBody>
        </p:sp>
        <p:sp>
          <p:nvSpPr>
            <p:cNvPr id="150" name="Google Shape;150;p17"/>
            <p:cNvSpPr txBox="1"/>
            <p:nvPr/>
          </p:nvSpPr>
          <p:spPr>
            <a:xfrm rot="-2700000">
              <a:off x="4643678" y="1573234"/>
              <a:ext cx="182204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002060"/>
                  </a:solidFill>
                  <a:latin typeface="Calibri"/>
                  <a:ea typeface="Calibri"/>
                  <a:cs typeface="Calibri"/>
                  <a:sym typeface="Calibri"/>
                </a:rPr>
                <a:t>Treatment</a:t>
              </a:r>
              <a:endParaRPr/>
            </a:p>
          </p:txBody>
        </p:sp>
        <p:sp>
          <p:nvSpPr>
            <p:cNvPr id="151" name="Google Shape;151;p17"/>
            <p:cNvSpPr txBox="1"/>
            <p:nvPr/>
          </p:nvSpPr>
          <p:spPr>
            <a:xfrm>
              <a:off x="3987985" y="6184618"/>
              <a:ext cx="119331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rgbClr val="002060"/>
                  </a:solidFill>
                  <a:latin typeface="Calibri"/>
                  <a:ea typeface="Calibri"/>
                  <a:cs typeface="Calibri"/>
                  <a:sym typeface="Calibri"/>
                </a:rPr>
                <a:t>Day 1</a:t>
              </a:r>
              <a:endParaRPr/>
            </a:p>
          </p:txBody>
        </p:sp>
        <p:sp>
          <p:nvSpPr>
            <p:cNvPr id="152" name="Google Shape;152;p17"/>
            <p:cNvSpPr txBox="1"/>
            <p:nvPr/>
          </p:nvSpPr>
          <p:spPr>
            <a:xfrm rot="-2700000">
              <a:off x="5355878" y="1573234"/>
              <a:ext cx="182204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002060"/>
                  </a:solidFill>
                  <a:latin typeface="Calibri"/>
                  <a:ea typeface="Calibri"/>
                  <a:cs typeface="Calibri"/>
                  <a:sym typeface="Calibri"/>
                </a:rPr>
                <a:t>Treatment</a:t>
              </a:r>
              <a:endParaRPr/>
            </a:p>
          </p:txBody>
        </p:sp>
        <p:sp>
          <p:nvSpPr>
            <p:cNvPr id="153" name="Google Shape;153;p17"/>
            <p:cNvSpPr txBox="1"/>
            <p:nvPr/>
          </p:nvSpPr>
          <p:spPr>
            <a:xfrm>
              <a:off x="6207256" y="6184618"/>
              <a:ext cx="9144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rgbClr val="002060"/>
                  </a:solidFill>
                  <a:latin typeface="Calibri"/>
                  <a:ea typeface="Calibri"/>
                  <a:cs typeface="Calibri"/>
                  <a:sym typeface="Calibri"/>
                </a:rPr>
                <a:t>Day 7</a:t>
              </a:r>
              <a:endParaRPr/>
            </a:p>
          </p:txBody>
        </p:sp>
        <p:sp>
          <p:nvSpPr>
            <p:cNvPr id="154" name="Google Shape;154;p17"/>
            <p:cNvSpPr txBox="1"/>
            <p:nvPr/>
          </p:nvSpPr>
          <p:spPr>
            <a:xfrm rot="-2700000">
              <a:off x="6312543" y="1573234"/>
              <a:ext cx="182204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002060"/>
                  </a:solidFill>
                  <a:latin typeface="Calibri"/>
                  <a:ea typeface="Calibri"/>
                  <a:cs typeface="Calibri"/>
                  <a:sym typeface="Calibri"/>
                </a:rPr>
                <a:t>Measurement</a:t>
              </a:r>
              <a:endParaRPr/>
            </a:p>
          </p:txBody>
        </p:sp>
        <p:cxnSp>
          <p:nvCxnSpPr>
            <p:cNvPr id="155" name="Google Shape;155;p17"/>
            <p:cNvCxnSpPr>
              <a:stCxn id="133" idx="3"/>
            </p:cNvCxnSpPr>
            <p:nvPr/>
          </p:nvCxnSpPr>
          <p:spPr>
            <a:xfrm rot="10800000" flipH="1">
              <a:off x="1290514" y="3213311"/>
              <a:ext cx="528300" cy="1045200"/>
            </a:xfrm>
            <a:prstGeom prst="straightConnector1">
              <a:avLst/>
            </a:prstGeom>
            <a:noFill/>
            <a:ln w="15875" cap="flat" cmpd="sng">
              <a:solidFill>
                <a:srgbClr val="002060"/>
              </a:solidFill>
              <a:prstDash val="solid"/>
              <a:round/>
              <a:headEnd type="none" w="sm" len="sm"/>
              <a:tailEnd type="none" w="sm" len="sm"/>
            </a:ln>
          </p:spPr>
        </p:cxnSp>
        <p:cxnSp>
          <p:nvCxnSpPr>
            <p:cNvPr id="156" name="Google Shape;156;p17"/>
            <p:cNvCxnSpPr>
              <a:stCxn id="133" idx="3"/>
            </p:cNvCxnSpPr>
            <p:nvPr/>
          </p:nvCxnSpPr>
          <p:spPr>
            <a:xfrm rot="10800000" flipH="1">
              <a:off x="1290514" y="4242911"/>
              <a:ext cx="528300" cy="15600"/>
            </a:xfrm>
            <a:prstGeom prst="straightConnector1">
              <a:avLst/>
            </a:prstGeom>
            <a:noFill/>
            <a:ln w="15875" cap="flat" cmpd="sng">
              <a:solidFill>
                <a:srgbClr val="002060"/>
              </a:solidFill>
              <a:prstDash val="solid"/>
              <a:round/>
              <a:headEnd type="none" w="sm" len="sm"/>
              <a:tailEnd type="none" w="sm" len="sm"/>
            </a:ln>
          </p:spPr>
        </p:cxnSp>
        <p:cxnSp>
          <p:nvCxnSpPr>
            <p:cNvPr id="157" name="Google Shape;157;p17"/>
            <p:cNvCxnSpPr>
              <a:stCxn id="133" idx="3"/>
            </p:cNvCxnSpPr>
            <p:nvPr/>
          </p:nvCxnSpPr>
          <p:spPr>
            <a:xfrm>
              <a:off x="1290514" y="4258511"/>
              <a:ext cx="528300" cy="1090200"/>
            </a:xfrm>
            <a:prstGeom prst="straightConnector1">
              <a:avLst/>
            </a:prstGeom>
            <a:noFill/>
            <a:ln w="15875" cap="flat" cmpd="sng">
              <a:solidFill>
                <a:srgbClr val="002060"/>
              </a:solidFill>
              <a:prstDash val="solid"/>
              <a:round/>
              <a:headEnd type="none" w="sm" len="sm"/>
              <a:tailEnd type="none" w="sm" len="sm"/>
            </a:ln>
          </p:spPr>
        </p:cxnSp>
        <p:grpSp>
          <p:nvGrpSpPr>
            <p:cNvPr id="158" name="Google Shape;158;p17"/>
            <p:cNvGrpSpPr/>
            <p:nvPr/>
          </p:nvGrpSpPr>
          <p:grpSpPr>
            <a:xfrm>
              <a:off x="2772344" y="3012682"/>
              <a:ext cx="351900" cy="393300"/>
              <a:chOff x="2629469" y="3063482"/>
              <a:chExt cx="351900" cy="393300"/>
            </a:xfrm>
          </p:grpSpPr>
          <p:cxnSp>
            <p:nvCxnSpPr>
              <p:cNvPr id="159" name="Google Shape;159;p17"/>
              <p:cNvCxnSpPr>
                <a:stCxn id="140" idx="3"/>
              </p:cNvCxnSpPr>
              <p:nvPr/>
            </p:nvCxnSpPr>
            <p:spPr>
              <a:xfrm rot="10800000" flipH="1">
                <a:off x="2629469" y="3063482"/>
                <a:ext cx="351900" cy="177300"/>
              </a:xfrm>
              <a:prstGeom prst="straightConnector1">
                <a:avLst/>
              </a:prstGeom>
              <a:noFill/>
              <a:ln w="15875" cap="flat" cmpd="sng">
                <a:solidFill>
                  <a:srgbClr val="002060"/>
                </a:solidFill>
                <a:prstDash val="solid"/>
                <a:round/>
                <a:headEnd type="none" w="sm" len="sm"/>
                <a:tailEnd type="none" w="sm" len="sm"/>
              </a:ln>
            </p:spPr>
          </p:cxnSp>
          <p:cxnSp>
            <p:nvCxnSpPr>
              <p:cNvPr id="160" name="Google Shape;160;p17"/>
              <p:cNvCxnSpPr>
                <a:stCxn id="140" idx="3"/>
              </p:cNvCxnSpPr>
              <p:nvPr/>
            </p:nvCxnSpPr>
            <p:spPr>
              <a:xfrm>
                <a:off x="2629469" y="3240782"/>
                <a:ext cx="351900" cy="216000"/>
              </a:xfrm>
              <a:prstGeom prst="straightConnector1">
                <a:avLst/>
              </a:prstGeom>
              <a:noFill/>
              <a:ln w="15875" cap="flat" cmpd="sng">
                <a:solidFill>
                  <a:srgbClr val="002060"/>
                </a:solidFill>
                <a:prstDash val="solid"/>
                <a:round/>
                <a:headEnd type="none" w="sm" len="sm"/>
                <a:tailEnd type="none" w="sm" len="sm"/>
              </a:ln>
            </p:spPr>
          </p:cxnSp>
        </p:grpSp>
        <p:grpSp>
          <p:nvGrpSpPr>
            <p:cNvPr id="161" name="Google Shape;161;p17"/>
            <p:cNvGrpSpPr/>
            <p:nvPr/>
          </p:nvGrpSpPr>
          <p:grpSpPr>
            <a:xfrm>
              <a:off x="2886775" y="4073234"/>
              <a:ext cx="351856" cy="393400"/>
              <a:chOff x="2772344" y="3063430"/>
              <a:chExt cx="351856" cy="393400"/>
            </a:xfrm>
          </p:grpSpPr>
          <p:cxnSp>
            <p:nvCxnSpPr>
              <p:cNvPr id="162" name="Google Shape;162;p17"/>
              <p:cNvCxnSpPr/>
              <p:nvPr/>
            </p:nvCxnSpPr>
            <p:spPr>
              <a:xfrm rot="10800000" flipH="1">
                <a:off x="2772344" y="3063430"/>
                <a:ext cx="351856" cy="177352"/>
              </a:xfrm>
              <a:prstGeom prst="straightConnector1">
                <a:avLst/>
              </a:prstGeom>
              <a:noFill/>
              <a:ln w="15875" cap="flat" cmpd="sng">
                <a:solidFill>
                  <a:srgbClr val="002060"/>
                </a:solidFill>
                <a:prstDash val="solid"/>
                <a:round/>
                <a:headEnd type="none" w="sm" len="sm"/>
                <a:tailEnd type="none" w="sm" len="sm"/>
              </a:ln>
            </p:spPr>
          </p:cxnSp>
          <p:cxnSp>
            <p:nvCxnSpPr>
              <p:cNvPr id="163" name="Google Shape;163;p17"/>
              <p:cNvCxnSpPr/>
              <p:nvPr/>
            </p:nvCxnSpPr>
            <p:spPr>
              <a:xfrm>
                <a:off x="2772344" y="3240782"/>
                <a:ext cx="351856" cy="216048"/>
              </a:xfrm>
              <a:prstGeom prst="straightConnector1">
                <a:avLst/>
              </a:prstGeom>
              <a:noFill/>
              <a:ln w="15875" cap="flat" cmpd="sng">
                <a:solidFill>
                  <a:srgbClr val="002060"/>
                </a:solidFill>
                <a:prstDash val="solid"/>
                <a:round/>
                <a:headEnd type="none" w="sm" len="sm"/>
                <a:tailEnd type="none" w="sm" len="sm"/>
              </a:ln>
            </p:spPr>
          </p:cxnSp>
        </p:grpSp>
        <p:grpSp>
          <p:nvGrpSpPr>
            <p:cNvPr id="164" name="Google Shape;164;p17"/>
            <p:cNvGrpSpPr/>
            <p:nvPr/>
          </p:nvGrpSpPr>
          <p:grpSpPr>
            <a:xfrm>
              <a:off x="2898880" y="5171496"/>
              <a:ext cx="351856" cy="393400"/>
              <a:chOff x="2772344" y="3063430"/>
              <a:chExt cx="351856" cy="393400"/>
            </a:xfrm>
          </p:grpSpPr>
          <p:cxnSp>
            <p:nvCxnSpPr>
              <p:cNvPr id="165" name="Google Shape;165;p17"/>
              <p:cNvCxnSpPr/>
              <p:nvPr/>
            </p:nvCxnSpPr>
            <p:spPr>
              <a:xfrm rot="10800000" flipH="1">
                <a:off x="2772344" y="3063430"/>
                <a:ext cx="351856" cy="177352"/>
              </a:xfrm>
              <a:prstGeom prst="straightConnector1">
                <a:avLst/>
              </a:prstGeom>
              <a:noFill/>
              <a:ln w="15875" cap="flat" cmpd="sng">
                <a:solidFill>
                  <a:srgbClr val="002060"/>
                </a:solidFill>
                <a:prstDash val="solid"/>
                <a:round/>
                <a:headEnd type="none" w="sm" len="sm"/>
                <a:tailEnd type="none" w="sm" len="sm"/>
              </a:ln>
            </p:spPr>
          </p:cxnSp>
          <p:cxnSp>
            <p:nvCxnSpPr>
              <p:cNvPr id="166" name="Google Shape;166;p17"/>
              <p:cNvCxnSpPr/>
              <p:nvPr/>
            </p:nvCxnSpPr>
            <p:spPr>
              <a:xfrm>
                <a:off x="2772344" y="3240782"/>
                <a:ext cx="351856" cy="216048"/>
              </a:xfrm>
              <a:prstGeom prst="straightConnector1">
                <a:avLst/>
              </a:prstGeom>
              <a:noFill/>
              <a:ln w="15875" cap="flat" cmpd="sng">
                <a:solidFill>
                  <a:srgbClr val="002060"/>
                </a:solidFill>
                <a:prstDash val="solid"/>
                <a:round/>
                <a:headEnd type="none" w="sm" len="sm"/>
                <a:tailEnd type="none" w="sm" len="sm"/>
              </a:ln>
            </p:spPr>
          </p:cxnSp>
        </p:grpSp>
        <p:sp>
          <p:nvSpPr>
            <p:cNvPr id="167" name="Google Shape;167;p17"/>
            <p:cNvSpPr txBox="1"/>
            <p:nvPr/>
          </p:nvSpPr>
          <p:spPr>
            <a:xfrm>
              <a:off x="5424317" y="2675470"/>
              <a:ext cx="495300" cy="98488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100">
                  <a:solidFill>
                    <a:schemeClr val="dk1"/>
                  </a:solidFill>
                  <a:latin typeface="Calibri"/>
                  <a:ea typeface="Calibri"/>
                  <a:cs typeface="Calibri"/>
                  <a:sym typeface="Calibri"/>
                </a:rPr>
                <a:t>X</a:t>
              </a:r>
              <a:endParaRPr/>
            </a:p>
            <a:p>
              <a:pPr marL="0" marR="0" lvl="0" indent="0" algn="ctr" rtl="0">
                <a:spcBef>
                  <a:spcPts val="0"/>
                </a:spcBef>
                <a:spcAft>
                  <a:spcPts val="0"/>
                </a:spcAft>
                <a:buNone/>
              </a:pPr>
              <a:endParaRPr sz="2100">
                <a:solidFill>
                  <a:schemeClr val="dk1"/>
                </a:solidFill>
                <a:latin typeface="Calibri"/>
                <a:ea typeface="Calibri"/>
                <a:cs typeface="Calibri"/>
                <a:sym typeface="Calibri"/>
              </a:endParaRPr>
            </a:p>
          </p:txBody>
        </p:sp>
        <p:sp>
          <p:nvSpPr>
            <p:cNvPr id="168" name="Google Shape;168;p17"/>
            <p:cNvSpPr txBox="1"/>
            <p:nvPr/>
          </p:nvSpPr>
          <p:spPr>
            <a:xfrm>
              <a:off x="5424317" y="3745681"/>
              <a:ext cx="495300" cy="98488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100">
                  <a:solidFill>
                    <a:schemeClr val="dk1"/>
                  </a:solidFill>
                  <a:latin typeface="Calibri"/>
                  <a:ea typeface="Calibri"/>
                  <a:cs typeface="Calibri"/>
                  <a:sym typeface="Calibri"/>
                </a:rPr>
                <a:t>X</a:t>
              </a:r>
              <a:endParaRPr/>
            </a:p>
            <a:p>
              <a:pPr marL="0" marR="0" lvl="0" indent="0" algn="ctr" rtl="0">
                <a:spcBef>
                  <a:spcPts val="0"/>
                </a:spcBef>
                <a:spcAft>
                  <a:spcPts val="0"/>
                </a:spcAft>
                <a:buNone/>
              </a:pPr>
              <a:endParaRPr sz="2100">
                <a:solidFill>
                  <a:schemeClr val="dk1"/>
                </a:solidFill>
                <a:latin typeface="Calibri"/>
                <a:ea typeface="Calibri"/>
                <a:cs typeface="Calibri"/>
                <a:sym typeface="Calibri"/>
              </a:endParaRPr>
            </a:p>
          </p:txBody>
        </p:sp>
        <p:sp>
          <p:nvSpPr>
            <p:cNvPr id="169" name="Google Shape;169;p17"/>
            <p:cNvSpPr txBox="1"/>
            <p:nvPr/>
          </p:nvSpPr>
          <p:spPr>
            <a:xfrm>
              <a:off x="5424317" y="4833833"/>
              <a:ext cx="495300" cy="98488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100">
                  <a:solidFill>
                    <a:schemeClr val="dk1"/>
                  </a:solidFill>
                  <a:latin typeface="Calibri"/>
                  <a:ea typeface="Calibri"/>
                  <a:cs typeface="Calibri"/>
                  <a:sym typeface="Calibri"/>
                </a:rPr>
                <a:t>X</a:t>
              </a:r>
              <a:endParaRPr/>
            </a:p>
            <a:p>
              <a:pPr marL="0" marR="0" lvl="0" indent="0" algn="ctr" rtl="0">
                <a:spcBef>
                  <a:spcPts val="0"/>
                </a:spcBef>
                <a:spcAft>
                  <a:spcPts val="0"/>
                </a:spcAft>
                <a:buNone/>
              </a:pPr>
              <a:endParaRPr sz="2100">
                <a:solidFill>
                  <a:schemeClr val="dk1"/>
                </a:solidFill>
                <a:latin typeface="Calibri"/>
                <a:ea typeface="Calibri"/>
                <a:cs typeface="Calibri"/>
                <a:sym typeface="Calibri"/>
              </a:endParaRPr>
            </a:p>
          </p:txBody>
        </p:sp>
        <p:sp>
          <p:nvSpPr>
            <p:cNvPr id="170" name="Google Shape;170;p17"/>
            <p:cNvSpPr txBox="1"/>
            <p:nvPr/>
          </p:nvSpPr>
          <p:spPr>
            <a:xfrm>
              <a:off x="6422323" y="2675470"/>
              <a:ext cx="495300" cy="98488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100">
                  <a:solidFill>
                    <a:schemeClr val="dk1"/>
                  </a:solidFill>
                  <a:latin typeface="Calibri"/>
                  <a:ea typeface="Calibri"/>
                  <a:cs typeface="Calibri"/>
                  <a:sym typeface="Calibri"/>
                </a:rPr>
                <a:t>O</a:t>
              </a:r>
              <a:endParaRPr/>
            </a:p>
            <a:p>
              <a:pPr marL="0" marR="0" lvl="0" indent="0" algn="ctr" rtl="0">
                <a:spcBef>
                  <a:spcPts val="0"/>
                </a:spcBef>
                <a:spcAft>
                  <a:spcPts val="0"/>
                </a:spcAft>
                <a:buNone/>
              </a:pPr>
              <a:r>
                <a:rPr lang="en-US" sz="2100">
                  <a:solidFill>
                    <a:schemeClr val="dk1"/>
                  </a:solidFill>
                  <a:latin typeface="Calibri"/>
                  <a:ea typeface="Calibri"/>
                  <a:cs typeface="Calibri"/>
                  <a:sym typeface="Calibri"/>
                </a:rPr>
                <a:t>O</a:t>
              </a:r>
              <a:endParaRPr/>
            </a:p>
          </p:txBody>
        </p:sp>
        <p:sp>
          <p:nvSpPr>
            <p:cNvPr id="171" name="Google Shape;171;p17"/>
            <p:cNvSpPr txBox="1"/>
            <p:nvPr/>
          </p:nvSpPr>
          <p:spPr>
            <a:xfrm>
              <a:off x="6422323" y="3745681"/>
              <a:ext cx="495300" cy="98488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100">
                  <a:solidFill>
                    <a:schemeClr val="dk1"/>
                  </a:solidFill>
                  <a:latin typeface="Calibri"/>
                  <a:ea typeface="Calibri"/>
                  <a:cs typeface="Calibri"/>
                  <a:sym typeface="Calibri"/>
                </a:rPr>
                <a:t>O</a:t>
              </a:r>
              <a:endParaRPr/>
            </a:p>
            <a:p>
              <a:pPr marL="0" marR="0" lvl="0" indent="0" algn="ctr" rtl="0">
                <a:spcBef>
                  <a:spcPts val="0"/>
                </a:spcBef>
                <a:spcAft>
                  <a:spcPts val="0"/>
                </a:spcAft>
                <a:buNone/>
              </a:pPr>
              <a:r>
                <a:rPr lang="en-US" sz="2100">
                  <a:solidFill>
                    <a:schemeClr val="dk1"/>
                  </a:solidFill>
                  <a:latin typeface="Calibri"/>
                  <a:ea typeface="Calibri"/>
                  <a:cs typeface="Calibri"/>
                  <a:sym typeface="Calibri"/>
                </a:rPr>
                <a:t>O</a:t>
              </a:r>
              <a:endParaRPr/>
            </a:p>
          </p:txBody>
        </p:sp>
        <p:sp>
          <p:nvSpPr>
            <p:cNvPr id="172" name="Google Shape;172;p17"/>
            <p:cNvSpPr txBox="1"/>
            <p:nvPr/>
          </p:nvSpPr>
          <p:spPr>
            <a:xfrm>
              <a:off x="6422323" y="4833833"/>
              <a:ext cx="495300" cy="98488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100">
                  <a:solidFill>
                    <a:schemeClr val="dk1"/>
                  </a:solidFill>
                  <a:latin typeface="Calibri"/>
                  <a:ea typeface="Calibri"/>
                  <a:cs typeface="Calibri"/>
                  <a:sym typeface="Calibri"/>
                </a:rPr>
                <a:t>O</a:t>
              </a:r>
              <a:endParaRPr/>
            </a:p>
            <a:p>
              <a:pPr marL="0" marR="0" lvl="0" indent="0" algn="ctr" rtl="0">
                <a:spcBef>
                  <a:spcPts val="0"/>
                </a:spcBef>
                <a:spcAft>
                  <a:spcPts val="0"/>
                </a:spcAft>
                <a:buNone/>
              </a:pPr>
              <a:r>
                <a:rPr lang="en-US" sz="2100">
                  <a:solidFill>
                    <a:schemeClr val="dk1"/>
                  </a:solidFill>
                  <a:latin typeface="Calibri"/>
                  <a:ea typeface="Calibri"/>
                  <a:cs typeface="Calibri"/>
                  <a:sym typeface="Calibri"/>
                </a:rPr>
                <a:t>O</a:t>
              </a:r>
              <a:endParaRPr/>
            </a:p>
          </p:txBody>
        </p:sp>
        <p:sp>
          <p:nvSpPr>
            <p:cNvPr id="173" name="Google Shape;173;p17"/>
            <p:cNvSpPr txBox="1"/>
            <p:nvPr/>
          </p:nvSpPr>
          <p:spPr>
            <a:xfrm>
              <a:off x="7261439" y="2675470"/>
              <a:ext cx="495300" cy="98488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100">
                  <a:solidFill>
                    <a:schemeClr val="dk1"/>
                  </a:solidFill>
                  <a:latin typeface="Calibri"/>
                  <a:ea typeface="Calibri"/>
                  <a:cs typeface="Calibri"/>
                  <a:sym typeface="Calibri"/>
                </a:rPr>
                <a:t>O</a:t>
              </a:r>
              <a:endParaRPr/>
            </a:p>
            <a:p>
              <a:pPr marL="0" marR="0" lvl="0" indent="0" algn="ctr" rtl="0">
                <a:spcBef>
                  <a:spcPts val="0"/>
                </a:spcBef>
                <a:spcAft>
                  <a:spcPts val="0"/>
                </a:spcAft>
                <a:buNone/>
              </a:pPr>
              <a:r>
                <a:rPr lang="en-US" sz="2100">
                  <a:solidFill>
                    <a:schemeClr val="dk1"/>
                  </a:solidFill>
                  <a:latin typeface="Calibri"/>
                  <a:ea typeface="Calibri"/>
                  <a:cs typeface="Calibri"/>
                  <a:sym typeface="Calibri"/>
                </a:rPr>
                <a:t>O</a:t>
              </a:r>
              <a:endParaRPr/>
            </a:p>
          </p:txBody>
        </p:sp>
        <p:sp>
          <p:nvSpPr>
            <p:cNvPr id="174" name="Google Shape;174;p17"/>
            <p:cNvSpPr txBox="1"/>
            <p:nvPr/>
          </p:nvSpPr>
          <p:spPr>
            <a:xfrm>
              <a:off x="7261439" y="3745681"/>
              <a:ext cx="495300" cy="98488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100">
                  <a:solidFill>
                    <a:schemeClr val="dk1"/>
                  </a:solidFill>
                  <a:latin typeface="Calibri"/>
                  <a:ea typeface="Calibri"/>
                  <a:cs typeface="Calibri"/>
                  <a:sym typeface="Calibri"/>
                </a:rPr>
                <a:t>O</a:t>
              </a:r>
              <a:endParaRPr/>
            </a:p>
            <a:p>
              <a:pPr marL="0" marR="0" lvl="0" indent="0" algn="ctr" rtl="0">
                <a:spcBef>
                  <a:spcPts val="0"/>
                </a:spcBef>
                <a:spcAft>
                  <a:spcPts val="0"/>
                </a:spcAft>
                <a:buNone/>
              </a:pPr>
              <a:r>
                <a:rPr lang="en-US" sz="2100">
                  <a:solidFill>
                    <a:schemeClr val="dk1"/>
                  </a:solidFill>
                  <a:latin typeface="Calibri"/>
                  <a:ea typeface="Calibri"/>
                  <a:cs typeface="Calibri"/>
                  <a:sym typeface="Calibri"/>
                </a:rPr>
                <a:t>O</a:t>
              </a:r>
              <a:endParaRPr/>
            </a:p>
          </p:txBody>
        </p:sp>
        <p:sp>
          <p:nvSpPr>
            <p:cNvPr id="175" name="Google Shape;175;p17"/>
            <p:cNvSpPr txBox="1"/>
            <p:nvPr/>
          </p:nvSpPr>
          <p:spPr>
            <a:xfrm>
              <a:off x="7261439" y="4833833"/>
              <a:ext cx="495300" cy="98488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100">
                  <a:solidFill>
                    <a:schemeClr val="dk1"/>
                  </a:solidFill>
                  <a:latin typeface="Calibri"/>
                  <a:ea typeface="Calibri"/>
                  <a:cs typeface="Calibri"/>
                  <a:sym typeface="Calibri"/>
                </a:rPr>
                <a:t>O</a:t>
              </a:r>
              <a:endParaRPr/>
            </a:p>
            <a:p>
              <a:pPr marL="0" marR="0" lvl="0" indent="0" algn="ctr" rtl="0">
                <a:spcBef>
                  <a:spcPts val="0"/>
                </a:spcBef>
                <a:spcAft>
                  <a:spcPts val="0"/>
                </a:spcAft>
                <a:buNone/>
              </a:pPr>
              <a:r>
                <a:rPr lang="en-US" sz="2100">
                  <a:solidFill>
                    <a:schemeClr val="dk1"/>
                  </a:solidFill>
                  <a:latin typeface="Calibri"/>
                  <a:ea typeface="Calibri"/>
                  <a:cs typeface="Calibri"/>
                  <a:sym typeface="Calibri"/>
                </a:rPr>
                <a:t>O</a:t>
              </a:r>
              <a:endParaRPr/>
            </a:p>
          </p:txBody>
        </p:sp>
        <p:sp>
          <p:nvSpPr>
            <p:cNvPr id="176" name="Google Shape;176;p17"/>
            <p:cNvSpPr txBox="1"/>
            <p:nvPr/>
          </p:nvSpPr>
          <p:spPr>
            <a:xfrm rot="-2700000">
              <a:off x="7195851" y="1573234"/>
              <a:ext cx="182204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002060"/>
                  </a:solidFill>
                  <a:latin typeface="Calibri"/>
                  <a:ea typeface="Calibri"/>
                  <a:cs typeface="Calibri"/>
                  <a:sym typeface="Calibri"/>
                </a:rPr>
                <a:t>Measurement</a:t>
              </a:r>
              <a:endParaRPr/>
            </a:p>
          </p:txBody>
        </p:sp>
        <p:sp>
          <p:nvSpPr>
            <p:cNvPr id="177" name="Google Shape;177;p17"/>
            <p:cNvSpPr txBox="1"/>
            <p:nvPr/>
          </p:nvSpPr>
          <p:spPr>
            <a:xfrm>
              <a:off x="7067277" y="6184618"/>
              <a:ext cx="9144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rgbClr val="002060"/>
                  </a:solidFill>
                  <a:latin typeface="Calibri"/>
                  <a:ea typeface="Calibri"/>
                  <a:cs typeface="Calibri"/>
                  <a:sym typeface="Calibri"/>
                </a:rPr>
                <a:t>Day 14</a:t>
              </a:r>
              <a:endParaRPr/>
            </a:p>
          </p:txBody>
        </p:sp>
        <p:cxnSp>
          <p:nvCxnSpPr>
            <p:cNvPr id="178" name="Google Shape;178;p17"/>
            <p:cNvCxnSpPr/>
            <p:nvPr/>
          </p:nvCxnSpPr>
          <p:spPr>
            <a:xfrm>
              <a:off x="2322233" y="2466291"/>
              <a:ext cx="0" cy="204482"/>
            </a:xfrm>
            <a:prstGeom prst="straightConnector1">
              <a:avLst/>
            </a:prstGeom>
            <a:noFill/>
            <a:ln w="15875" cap="flat" cmpd="sng">
              <a:solidFill>
                <a:srgbClr val="002060"/>
              </a:solidFill>
              <a:prstDash val="solid"/>
              <a:round/>
              <a:headEnd type="none" w="sm" len="sm"/>
              <a:tailEnd type="none" w="sm" len="sm"/>
            </a:ln>
          </p:spPr>
        </p:cxnSp>
        <p:cxnSp>
          <p:nvCxnSpPr>
            <p:cNvPr id="179" name="Google Shape;179;p17"/>
            <p:cNvCxnSpPr/>
            <p:nvPr/>
          </p:nvCxnSpPr>
          <p:spPr>
            <a:xfrm>
              <a:off x="3571912" y="2466291"/>
              <a:ext cx="0" cy="204482"/>
            </a:xfrm>
            <a:prstGeom prst="straightConnector1">
              <a:avLst/>
            </a:prstGeom>
            <a:noFill/>
            <a:ln w="15875" cap="flat" cmpd="sng">
              <a:solidFill>
                <a:srgbClr val="002060"/>
              </a:solidFill>
              <a:prstDash val="solid"/>
              <a:round/>
              <a:headEnd type="none" w="sm" len="sm"/>
              <a:tailEnd type="none" w="sm" len="sm"/>
            </a:ln>
          </p:spPr>
        </p:cxnSp>
        <p:cxnSp>
          <p:nvCxnSpPr>
            <p:cNvPr id="180" name="Google Shape;180;p17"/>
            <p:cNvCxnSpPr/>
            <p:nvPr/>
          </p:nvCxnSpPr>
          <p:spPr>
            <a:xfrm>
              <a:off x="4233097" y="2466291"/>
              <a:ext cx="0" cy="204482"/>
            </a:xfrm>
            <a:prstGeom prst="straightConnector1">
              <a:avLst/>
            </a:prstGeom>
            <a:noFill/>
            <a:ln w="15875" cap="flat" cmpd="sng">
              <a:solidFill>
                <a:srgbClr val="002060"/>
              </a:solidFill>
              <a:prstDash val="solid"/>
              <a:round/>
              <a:headEnd type="none" w="sm" len="sm"/>
              <a:tailEnd type="none" w="sm" len="sm"/>
            </a:ln>
          </p:spPr>
        </p:cxnSp>
        <p:cxnSp>
          <p:nvCxnSpPr>
            <p:cNvPr id="181" name="Google Shape;181;p17"/>
            <p:cNvCxnSpPr/>
            <p:nvPr/>
          </p:nvCxnSpPr>
          <p:spPr>
            <a:xfrm>
              <a:off x="4917426" y="2466291"/>
              <a:ext cx="0" cy="204482"/>
            </a:xfrm>
            <a:prstGeom prst="straightConnector1">
              <a:avLst/>
            </a:prstGeom>
            <a:noFill/>
            <a:ln w="15875" cap="flat" cmpd="sng">
              <a:solidFill>
                <a:srgbClr val="002060"/>
              </a:solidFill>
              <a:prstDash val="solid"/>
              <a:round/>
              <a:headEnd type="none" w="sm" len="sm"/>
              <a:tailEnd type="none" w="sm" len="sm"/>
            </a:ln>
          </p:spPr>
        </p:cxnSp>
        <p:cxnSp>
          <p:nvCxnSpPr>
            <p:cNvPr id="182" name="Google Shape;182;p17"/>
            <p:cNvCxnSpPr/>
            <p:nvPr/>
          </p:nvCxnSpPr>
          <p:spPr>
            <a:xfrm>
              <a:off x="5653930" y="2466291"/>
              <a:ext cx="0" cy="204482"/>
            </a:xfrm>
            <a:prstGeom prst="straightConnector1">
              <a:avLst/>
            </a:prstGeom>
            <a:noFill/>
            <a:ln w="15875" cap="flat" cmpd="sng">
              <a:solidFill>
                <a:srgbClr val="002060"/>
              </a:solidFill>
              <a:prstDash val="solid"/>
              <a:round/>
              <a:headEnd type="none" w="sm" len="sm"/>
              <a:tailEnd type="none" w="sm" len="sm"/>
            </a:ln>
          </p:spPr>
        </p:cxnSp>
        <p:cxnSp>
          <p:nvCxnSpPr>
            <p:cNvPr id="183" name="Google Shape;183;p17"/>
            <p:cNvCxnSpPr/>
            <p:nvPr/>
          </p:nvCxnSpPr>
          <p:spPr>
            <a:xfrm>
              <a:off x="6664457" y="2466291"/>
              <a:ext cx="0" cy="204482"/>
            </a:xfrm>
            <a:prstGeom prst="straightConnector1">
              <a:avLst/>
            </a:prstGeom>
            <a:noFill/>
            <a:ln w="15875" cap="flat" cmpd="sng">
              <a:solidFill>
                <a:srgbClr val="002060"/>
              </a:solidFill>
              <a:prstDash val="solid"/>
              <a:round/>
              <a:headEnd type="none" w="sm" len="sm"/>
              <a:tailEnd type="none" w="sm" len="sm"/>
            </a:ln>
          </p:spPr>
        </p:cxnSp>
        <p:cxnSp>
          <p:nvCxnSpPr>
            <p:cNvPr id="184" name="Google Shape;184;p17"/>
            <p:cNvCxnSpPr/>
            <p:nvPr/>
          </p:nvCxnSpPr>
          <p:spPr>
            <a:xfrm>
              <a:off x="7494451" y="2466291"/>
              <a:ext cx="0" cy="204482"/>
            </a:xfrm>
            <a:prstGeom prst="straightConnector1">
              <a:avLst/>
            </a:prstGeom>
            <a:noFill/>
            <a:ln w="15875" cap="flat" cmpd="sng">
              <a:solidFill>
                <a:srgbClr val="002060"/>
              </a:solidFill>
              <a:prstDash val="solid"/>
              <a:round/>
              <a:headEnd type="none" w="sm" len="sm"/>
              <a:tailEnd type="none" w="sm" len="sm"/>
            </a:ln>
          </p:spPr>
        </p:cxnSp>
        <p:cxnSp>
          <p:nvCxnSpPr>
            <p:cNvPr id="185" name="Google Shape;185;p17"/>
            <p:cNvCxnSpPr/>
            <p:nvPr/>
          </p:nvCxnSpPr>
          <p:spPr>
            <a:xfrm>
              <a:off x="1027516" y="2466291"/>
              <a:ext cx="0" cy="204482"/>
            </a:xfrm>
            <a:prstGeom prst="straightConnector1">
              <a:avLst/>
            </a:prstGeom>
            <a:noFill/>
            <a:ln w="15875" cap="flat" cmpd="sng">
              <a:solidFill>
                <a:srgbClr val="002060"/>
              </a:solidFill>
              <a:prstDash val="solid"/>
              <a:round/>
              <a:headEnd type="none" w="sm" len="sm"/>
              <a:tailEnd type="none" w="sm" len="sm"/>
            </a:ln>
          </p:spPr>
        </p:cxnSp>
        <p:sp>
          <p:nvSpPr>
            <p:cNvPr id="186" name="Google Shape;186;p17"/>
            <p:cNvSpPr/>
            <p:nvPr/>
          </p:nvSpPr>
          <p:spPr>
            <a:xfrm rot="-5400000">
              <a:off x="7437444" y="5587896"/>
              <a:ext cx="143289" cy="543377"/>
            </a:xfrm>
            <a:prstGeom prst="leftBrace">
              <a:avLst>
                <a:gd name="adj1" fmla="val 34922"/>
                <a:gd name="adj2" fmla="val 50000"/>
              </a:avLst>
            </a:prstGeom>
            <a:noFill/>
            <a:ln w="1587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dk1"/>
                </a:solidFill>
                <a:latin typeface="Calibri"/>
                <a:ea typeface="Calibri"/>
                <a:cs typeface="Calibri"/>
                <a:sym typeface="Calibri"/>
              </a:endParaRPr>
            </a:p>
          </p:txBody>
        </p:sp>
        <p:sp>
          <p:nvSpPr>
            <p:cNvPr id="187" name="Google Shape;187;p17"/>
            <p:cNvSpPr/>
            <p:nvPr/>
          </p:nvSpPr>
          <p:spPr>
            <a:xfrm rot="-5400000">
              <a:off x="6592812" y="5596724"/>
              <a:ext cx="143289" cy="543377"/>
            </a:xfrm>
            <a:prstGeom prst="leftBrace">
              <a:avLst>
                <a:gd name="adj1" fmla="val 41570"/>
                <a:gd name="adj2" fmla="val 50000"/>
              </a:avLst>
            </a:prstGeom>
            <a:noFill/>
            <a:ln w="1587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dk1"/>
                </a:solidFill>
                <a:latin typeface="Calibri"/>
                <a:ea typeface="Calibri"/>
                <a:cs typeface="Calibri"/>
                <a:sym typeface="Calibri"/>
              </a:endParaRPr>
            </a:p>
          </p:txBody>
        </p:sp>
        <p:sp>
          <p:nvSpPr>
            <p:cNvPr id="188" name="Google Shape;188;p17"/>
            <p:cNvSpPr/>
            <p:nvPr/>
          </p:nvSpPr>
          <p:spPr>
            <a:xfrm rot="-5400000">
              <a:off x="5592837" y="5587896"/>
              <a:ext cx="143289" cy="543377"/>
            </a:xfrm>
            <a:prstGeom prst="leftBrace">
              <a:avLst>
                <a:gd name="adj1" fmla="val 31598"/>
                <a:gd name="adj2" fmla="val 50000"/>
              </a:avLst>
            </a:prstGeom>
            <a:noFill/>
            <a:ln w="1587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dk1"/>
                </a:solidFill>
                <a:latin typeface="Calibri"/>
                <a:ea typeface="Calibri"/>
                <a:cs typeface="Calibri"/>
                <a:sym typeface="Calibri"/>
              </a:endParaRPr>
            </a:p>
          </p:txBody>
        </p:sp>
        <p:sp>
          <p:nvSpPr>
            <p:cNvPr id="189" name="Google Shape;189;p17"/>
            <p:cNvSpPr/>
            <p:nvPr/>
          </p:nvSpPr>
          <p:spPr>
            <a:xfrm rot="-5400000">
              <a:off x="4554711" y="5311116"/>
              <a:ext cx="143289" cy="1096936"/>
            </a:xfrm>
            <a:prstGeom prst="leftBrace">
              <a:avLst>
                <a:gd name="adj1" fmla="val 58188"/>
                <a:gd name="adj2" fmla="val 50000"/>
              </a:avLst>
            </a:prstGeom>
            <a:noFill/>
            <a:ln w="1587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dk1"/>
                </a:solidFill>
                <a:latin typeface="Calibri"/>
                <a:ea typeface="Calibri"/>
                <a:cs typeface="Calibri"/>
                <a:sym typeface="Calibri"/>
              </a:endParaRPr>
            </a:p>
          </p:txBody>
        </p:sp>
        <p:grpSp>
          <p:nvGrpSpPr>
            <p:cNvPr id="190" name="Google Shape;190;p17"/>
            <p:cNvGrpSpPr/>
            <p:nvPr/>
          </p:nvGrpSpPr>
          <p:grpSpPr>
            <a:xfrm>
              <a:off x="8245500" y="4647476"/>
              <a:ext cx="2431319" cy="1354217"/>
              <a:chOff x="8651135" y="2622330"/>
              <a:chExt cx="1702147" cy="1354217"/>
            </a:xfrm>
          </p:grpSpPr>
          <p:sp>
            <p:nvSpPr>
              <p:cNvPr id="191" name="Google Shape;191;p17"/>
              <p:cNvSpPr txBox="1"/>
              <p:nvPr/>
            </p:nvSpPr>
            <p:spPr>
              <a:xfrm>
                <a:off x="8845687" y="2622330"/>
                <a:ext cx="1507595" cy="135421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i="1">
                    <a:solidFill>
                      <a:srgbClr val="002060"/>
                    </a:solidFill>
                    <a:latin typeface="Calibri"/>
                    <a:ea typeface="Calibri"/>
                    <a:cs typeface="Calibri"/>
                    <a:sym typeface="Calibri"/>
                  </a:rPr>
                  <a:t>Randomization was performed with further blocking on:</a:t>
                </a:r>
                <a:endParaRPr/>
              </a:p>
              <a:p>
                <a:pPr marL="214313" marR="0" lvl="0" indent="-214313" algn="l" rtl="0">
                  <a:spcBef>
                    <a:spcPts val="0"/>
                  </a:spcBef>
                  <a:spcAft>
                    <a:spcPts val="0"/>
                  </a:spcAft>
                  <a:buClr>
                    <a:srgbClr val="002060"/>
                  </a:buClr>
                  <a:buSzPts val="1200"/>
                  <a:buFont typeface="Arial"/>
                  <a:buChar char="•"/>
                </a:pPr>
                <a:r>
                  <a:rPr lang="en-US" sz="1200" i="1">
                    <a:solidFill>
                      <a:srgbClr val="002060"/>
                    </a:solidFill>
                    <a:latin typeface="Calibri"/>
                    <a:ea typeface="Calibri"/>
                    <a:cs typeface="Calibri"/>
                    <a:sym typeface="Calibri"/>
                  </a:rPr>
                  <a:t>Gender</a:t>
                </a:r>
                <a:endParaRPr/>
              </a:p>
              <a:p>
                <a:pPr marL="214313" marR="0" lvl="0" indent="-214313" algn="l" rtl="0">
                  <a:spcBef>
                    <a:spcPts val="0"/>
                  </a:spcBef>
                  <a:spcAft>
                    <a:spcPts val="0"/>
                  </a:spcAft>
                  <a:buClr>
                    <a:srgbClr val="002060"/>
                  </a:buClr>
                  <a:buSzPts val="1200"/>
                  <a:buFont typeface="Arial"/>
                  <a:buChar char="•"/>
                </a:pPr>
                <a:r>
                  <a:rPr lang="en-US" sz="1200" i="1">
                    <a:solidFill>
                      <a:srgbClr val="002060"/>
                    </a:solidFill>
                    <a:latin typeface="Calibri"/>
                    <a:ea typeface="Calibri"/>
                    <a:cs typeface="Calibri"/>
                    <a:sym typeface="Calibri"/>
                  </a:rPr>
                  <a:t>Usage</a:t>
                </a:r>
                <a:endParaRPr/>
              </a:p>
            </p:txBody>
          </p:sp>
          <p:sp>
            <p:nvSpPr>
              <p:cNvPr id="192" name="Google Shape;192;p17"/>
              <p:cNvSpPr txBox="1"/>
              <p:nvPr/>
            </p:nvSpPr>
            <p:spPr>
              <a:xfrm>
                <a:off x="8651135" y="2622330"/>
                <a:ext cx="44549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002060"/>
                    </a:solidFill>
                    <a:latin typeface="Calibri"/>
                    <a:ea typeface="Calibri"/>
                    <a:cs typeface="Calibri"/>
                    <a:sym typeface="Calibri"/>
                  </a:rPr>
                  <a:t>* :</a:t>
                </a:r>
                <a:endParaRPr/>
              </a:p>
            </p:txBody>
          </p:sp>
        </p:grpSp>
      </p:grpSp>
      <p:sp>
        <p:nvSpPr>
          <p:cNvPr id="193" name="Google Shape;193;p17"/>
          <p:cNvSpPr txBox="1"/>
          <p:nvPr/>
        </p:nvSpPr>
        <p:spPr>
          <a:xfrm>
            <a:off x="127000" y="158754"/>
            <a:ext cx="8902700" cy="78104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C28220"/>
              </a:buClr>
              <a:buSzPts val="4000"/>
              <a:buFont typeface="Georgia"/>
              <a:buNone/>
            </a:pPr>
            <a:r>
              <a:rPr lang="en-US" sz="4000">
                <a:solidFill>
                  <a:srgbClr val="C28220"/>
                </a:solidFill>
                <a:latin typeface="Georgia"/>
                <a:ea typeface="Georgia"/>
                <a:cs typeface="Georgia"/>
                <a:sym typeface="Georgia"/>
              </a:rPr>
              <a:t>ROXO Design</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8"/>
          <p:cNvSpPr txBox="1"/>
          <p:nvPr/>
        </p:nvSpPr>
        <p:spPr>
          <a:xfrm>
            <a:off x="127000" y="158754"/>
            <a:ext cx="8902700" cy="78104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C28220"/>
              </a:buClr>
              <a:buSzPts val="4000"/>
              <a:buFont typeface="Georgia"/>
              <a:buNone/>
            </a:pPr>
            <a:r>
              <a:rPr lang="en-US" sz="4000">
                <a:solidFill>
                  <a:srgbClr val="C28220"/>
                </a:solidFill>
                <a:latin typeface="Georgia"/>
                <a:ea typeface="Georgia"/>
                <a:cs typeface="Georgia"/>
                <a:sym typeface="Georgia"/>
              </a:rPr>
              <a:t>Outcome Measure #1</a:t>
            </a:r>
            <a:endParaRPr/>
          </a:p>
        </p:txBody>
      </p:sp>
      <p:pic>
        <p:nvPicPr>
          <p:cNvPr id="200" name="Google Shape;200;p18"/>
          <p:cNvPicPr preferRelativeResize="0"/>
          <p:nvPr/>
        </p:nvPicPr>
        <p:blipFill rotWithShape="1">
          <a:blip r:embed="rId3">
            <a:alphaModFix/>
          </a:blip>
          <a:srcRect/>
          <a:stretch/>
        </p:blipFill>
        <p:spPr>
          <a:xfrm>
            <a:off x="3631823" y="1782898"/>
            <a:ext cx="5397877" cy="2440998"/>
          </a:xfrm>
          <a:prstGeom prst="rect">
            <a:avLst/>
          </a:prstGeom>
          <a:noFill/>
          <a:ln>
            <a:noFill/>
          </a:ln>
        </p:spPr>
      </p:pic>
      <p:pic>
        <p:nvPicPr>
          <p:cNvPr id="201" name="Google Shape;201;p18"/>
          <p:cNvPicPr preferRelativeResize="0"/>
          <p:nvPr/>
        </p:nvPicPr>
        <p:blipFill rotWithShape="1">
          <a:blip r:embed="rId4">
            <a:alphaModFix/>
          </a:blip>
          <a:srcRect/>
          <a:stretch/>
        </p:blipFill>
        <p:spPr>
          <a:xfrm>
            <a:off x="332510" y="1551709"/>
            <a:ext cx="1524000" cy="1781175"/>
          </a:xfrm>
          <a:prstGeom prst="rect">
            <a:avLst/>
          </a:prstGeom>
          <a:noFill/>
          <a:ln>
            <a:noFill/>
          </a:ln>
        </p:spPr>
      </p:pic>
      <p:pic>
        <p:nvPicPr>
          <p:cNvPr id="202" name="Google Shape;202;p18"/>
          <p:cNvPicPr preferRelativeResize="0"/>
          <p:nvPr/>
        </p:nvPicPr>
        <p:blipFill rotWithShape="1">
          <a:blip r:embed="rId5">
            <a:alphaModFix/>
          </a:blip>
          <a:srcRect/>
          <a:stretch/>
        </p:blipFill>
        <p:spPr>
          <a:xfrm>
            <a:off x="1856510" y="2436235"/>
            <a:ext cx="1504950" cy="1771650"/>
          </a:xfrm>
          <a:prstGeom prst="rect">
            <a:avLst/>
          </a:prstGeom>
          <a:noFill/>
          <a:ln>
            <a:noFill/>
          </a:ln>
        </p:spPr>
      </p:pic>
      <p:sp>
        <p:nvSpPr>
          <p:cNvPr id="203" name="Google Shape;203;p18"/>
          <p:cNvSpPr txBox="1">
            <a:spLocks noGrp="1"/>
          </p:cNvSpPr>
          <p:nvPr>
            <p:ph type="body" idx="1"/>
          </p:nvPr>
        </p:nvSpPr>
        <p:spPr>
          <a:xfrm>
            <a:off x="126999" y="1047758"/>
            <a:ext cx="9017001" cy="406969"/>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rgbClr val="2D637F"/>
              </a:buClr>
              <a:buSzPts val="2000"/>
              <a:buFont typeface="Calibri"/>
              <a:buAutoNum type="arabicPeriod"/>
            </a:pPr>
            <a:r>
              <a:rPr lang="en-US" sz="2000"/>
              <a:t>Daily screen time of social media app</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9" name="Google Shape;262;p21">
            <a:extLst>
              <a:ext uri="{FF2B5EF4-FFF2-40B4-BE49-F238E27FC236}">
                <a16:creationId xmlns:a16="http://schemas.microsoft.com/office/drawing/2014/main" xmlns="" id="{80B25A4C-CA73-4B20-8FA4-615BA7B975F0}"/>
              </a:ext>
            </a:extLst>
          </p:cNvPr>
          <p:cNvSpPr txBox="1"/>
          <p:nvPr/>
        </p:nvSpPr>
        <p:spPr>
          <a:xfrm>
            <a:off x="127000" y="158754"/>
            <a:ext cx="8902800" cy="7809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C28220"/>
              </a:buClr>
              <a:buSzPts val="4000"/>
              <a:buFont typeface="Georgia"/>
              <a:buNone/>
            </a:pPr>
            <a:r>
              <a:rPr lang="en-US" sz="4000" dirty="0">
                <a:solidFill>
                  <a:srgbClr val="C28220"/>
                </a:solidFill>
                <a:latin typeface="Georgia"/>
                <a:ea typeface="Georgia"/>
                <a:cs typeface="Georgia"/>
                <a:sym typeface="Georgia"/>
              </a:rPr>
              <a:t>Average Daily App Usage</a:t>
            </a:r>
            <a:endParaRPr sz="2400" dirty="0">
              <a:solidFill>
                <a:srgbClr val="C28220"/>
              </a:solidFill>
              <a:latin typeface="Georgia"/>
              <a:ea typeface="Georgia"/>
              <a:cs typeface="Georgia"/>
              <a:sym typeface="Georgia"/>
            </a:endParaRPr>
          </a:p>
        </p:txBody>
      </p:sp>
      <p:grpSp>
        <p:nvGrpSpPr>
          <p:cNvPr id="6" name="Group 5">
            <a:extLst>
              <a:ext uri="{FF2B5EF4-FFF2-40B4-BE49-F238E27FC236}">
                <a16:creationId xmlns:a16="http://schemas.microsoft.com/office/drawing/2014/main" xmlns="" id="{B17C66C4-81C3-43B9-A60E-AA2FA40D8DA9}"/>
              </a:ext>
            </a:extLst>
          </p:cNvPr>
          <p:cNvGrpSpPr/>
          <p:nvPr/>
        </p:nvGrpSpPr>
        <p:grpSpPr>
          <a:xfrm>
            <a:off x="127000" y="2292659"/>
            <a:ext cx="8887774" cy="3850533"/>
            <a:chOff x="3825240" y="2011330"/>
            <a:chExt cx="8661489" cy="3188543"/>
          </a:xfrm>
        </p:grpSpPr>
        <p:pic>
          <p:nvPicPr>
            <p:cNvPr id="5" name="Picture 4">
              <a:extLst>
                <a:ext uri="{FF2B5EF4-FFF2-40B4-BE49-F238E27FC236}">
                  <a16:creationId xmlns:a16="http://schemas.microsoft.com/office/drawing/2014/main" xmlns="" id="{E4FE755C-4815-4F9C-AC60-1A8058EEA1EC}"/>
                </a:ext>
              </a:extLst>
            </p:cNvPr>
            <p:cNvPicPr>
              <a:picLocks noChangeAspect="1"/>
            </p:cNvPicPr>
            <p:nvPr/>
          </p:nvPicPr>
          <p:blipFill rotWithShape="1">
            <a:blip r:embed="rId3"/>
            <a:srcRect l="2912" t="56755" r="68987" b="11216"/>
            <a:stretch/>
          </p:blipFill>
          <p:spPr>
            <a:xfrm>
              <a:off x="7508837" y="2011330"/>
              <a:ext cx="4977892" cy="3188543"/>
            </a:xfrm>
            <a:prstGeom prst="rect">
              <a:avLst/>
            </a:prstGeom>
          </p:spPr>
        </p:pic>
        <p:pic>
          <p:nvPicPr>
            <p:cNvPr id="12" name="Picture 11">
              <a:extLst>
                <a:ext uri="{FF2B5EF4-FFF2-40B4-BE49-F238E27FC236}">
                  <a16:creationId xmlns:a16="http://schemas.microsoft.com/office/drawing/2014/main" xmlns="" id="{38A70404-C7EB-4365-A4FA-FAFC36507044}"/>
                </a:ext>
              </a:extLst>
            </p:cNvPr>
            <p:cNvPicPr>
              <a:picLocks noChangeAspect="1"/>
            </p:cNvPicPr>
            <p:nvPr/>
          </p:nvPicPr>
          <p:blipFill rotWithShape="1">
            <a:blip r:embed="rId3"/>
            <a:srcRect l="2912" t="22224" r="68987" b="45748"/>
            <a:stretch/>
          </p:blipFill>
          <p:spPr>
            <a:xfrm>
              <a:off x="3825240" y="2011330"/>
              <a:ext cx="4977892" cy="3188543"/>
            </a:xfrm>
            <a:prstGeom prst="rect">
              <a:avLst/>
            </a:prstGeom>
          </p:spPr>
        </p:pic>
      </p:grpSp>
      <p:sp>
        <p:nvSpPr>
          <p:cNvPr id="14" name="TextBox 13">
            <a:extLst>
              <a:ext uri="{FF2B5EF4-FFF2-40B4-BE49-F238E27FC236}">
                <a16:creationId xmlns:a16="http://schemas.microsoft.com/office/drawing/2014/main" xmlns="" id="{5109AD86-C567-40DE-8A32-A55F0C8CD7D8}"/>
              </a:ext>
            </a:extLst>
          </p:cNvPr>
          <p:cNvSpPr txBox="1"/>
          <p:nvPr/>
        </p:nvSpPr>
        <p:spPr>
          <a:xfrm>
            <a:off x="127000" y="1055973"/>
            <a:ext cx="838200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No major statistically significant results from Treatment in most cases</a:t>
            </a:r>
          </a:p>
          <a:p>
            <a:pPr marL="285750" indent="-285750">
              <a:buFont typeface="Arial" panose="020B0604020202020204" pitchFamily="34" charset="0"/>
              <a:buChar char="•"/>
            </a:pPr>
            <a:r>
              <a:rPr lang="en-US" sz="2000" dirty="0"/>
              <a:t>Treatment effect increases usage of WeChat 1 week after treatment is statistically significant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21"/>
          <p:cNvGrpSpPr/>
          <p:nvPr/>
        </p:nvGrpSpPr>
        <p:grpSpPr>
          <a:xfrm>
            <a:off x="3646249" y="1989450"/>
            <a:ext cx="5545144" cy="4052374"/>
            <a:chOff x="1190920" y="908926"/>
            <a:chExt cx="7535186" cy="6175516"/>
          </a:xfrm>
        </p:grpSpPr>
        <p:grpSp>
          <p:nvGrpSpPr>
            <p:cNvPr id="229" name="Google Shape;229;p21"/>
            <p:cNvGrpSpPr/>
            <p:nvPr/>
          </p:nvGrpSpPr>
          <p:grpSpPr>
            <a:xfrm>
              <a:off x="2463502" y="1309722"/>
              <a:ext cx="5034600" cy="5034600"/>
              <a:chOff x="2936838" y="911689"/>
              <a:chExt cx="5034600" cy="5034600"/>
            </a:xfrm>
          </p:grpSpPr>
          <p:grpSp>
            <p:nvGrpSpPr>
              <p:cNvPr id="230" name="Google Shape;230;p21"/>
              <p:cNvGrpSpPr/>
              <p:nvPr/>
            </p:nvGrpSpPr>
            <p:grpSpPr>
              <a:xfrm>
                <a:off x="2936838" y="3374090"/>
                <a:ext cx="5034600" cy="449100"/>
                <a:chOff x="2936838" y="3374090"/>
                <a:chExt cx="5034600" cy="449100"/>
              </a:xfrm>
            </p:grpSpPr>
            <p:cxnSp>
              <p:nvCxnSpPr>
                <p:cNvPr id="231" name="Google Shape;231;p21"/>
                <p:cNvCxnSpPr/>
                <p:nvPr/>
              </p:nvCxnSpPr>
              <p:spPr>
                <a:xfrm>
                  <a:off x="2936838" y="3598656"/>
                  <a:ext cx="5034600" cy="0"/>
                </a:xfrm>
                <a:prstGeom prst="straightConnector1">
                  <a:avLst/>
                </a:prstGeom>
                <a:noFill/>
                <a:ln w="38100" cap="flat" cmpd="sng">
                  <a:solidFill>
                    <a:schemeClr val="accent5"/>
                  </a:solidFill>
                  <a:prstDash val="solid"/>
                  <a:round/>
                  <a:headEnd type="none" w="sm" len="sm"/>
                  <a:tailEnd type="triangle" w="med" len="med"/>
                </a:ln>
                <a:effectLst>
                  <a:outerShdw blurRad="40000" dist="23000" dir="5400000" rotWithShape="0">
                    <a:srgbClr val="000000">
                      <a:alpha val="34900"/>
                    </a:srgbClr>
                  </a:outerShdw>
                </a:effectLst>
              </p:spPr>
            </p:cxnSp>
            <p:cxnSp>
              <p:nvCxnSpPr>
                <p:cNvPr id="232" name="Google Shape;232;p21"/>
                <p:cNvCxnSpPr/>
                <p:nvPr/>
              </p:nvCxnSpPr>
              <p:spPr>
                <a:xfrm>
                  <a:off x="3324113" y="3374090"/>
                  <a:ext cx="0" cy="449100"/>
                </a:xfrm>
                <a:prstGeom prst="straightConnector1">
                  <a:avLst/>
                </a:prstGeom>
                <a:noFill/>
                <a:ln w="38100" cap="flat" cmpd="sng">
                  <a:solidFill>
                    <a:schemeClr val="accent1"/>
                  </a:solidFill>
                  <a:prstDash val="solid"/>
                  <a:round/>
                  <a:headEnd type="none" w="sm" len="sm"/>
                  <a:tailEnd type="none" w="sm" len="sm"/>
                </a:ln>
                <a:effectLst>
                  <a:outerShdw blurRad="40000" dist="23000" dir="5400000" rotWithShape="0">
                    <a:srgbClr val="000000">
                      <a:alpha val="34900"/>
                    </a:srgbClr>
                  </a:outerShdw>
                </a:effectLst>
              </p:spPr>
            </p:cxnSp>
            <p:cxnSp>
              <p:nvCxnSpPr>
                <p:cNvPr id="233" name="Google Shape;233;p21"/>
                <p:cNvCxnSpPr/>
                <p:nvPr/>
              </p:nvCxnSpPr>
              <p:spPr>
                <a:xfrm>
                  <a:off x="4662245" y="3374090"/>
                  <a:ext cx="0" cy="449100"/>
                </a:xfrm>
                <a:prstGeom prst="straightConnector1">
                  <a:avLst/>
                </a:prstGeom>
                <a:noFill/>
                <a:ln w="38100" cap="flat" cmpd="sng">
                  <a:solidFill>
                    <a:schemeClr val="accent1"/>
                  </a:solidFill>
                  <a:prstDash val="solid"/>
                  <a:round/>
                  <a:headEnd type="none" w="sm" len="sm"/>
                  <a:tailEnd type="none" w="sm" len="sm"/>
                </a:ln>
                <a:effectLst>
                  <a:outerShdw blurRad="40000" dist="23000" dir="5400000" rotWithShape="0">
                    <a:srgbClr val="000000">
                      <a:alpha val="34900"/>
                    </a:srgbClr>
                  </a:outerShdw>
                </a:effectLst>
              </p:spPr>
            </p:cxnSp>
            <p:cxnSp>
              <p:nvCxnSpPr>
                <p:cNvPr id="234" name="Google Shape;234;p21"/>
                <p:cNvCxnSpPr/>
                <p:nvPr/>
              </p:nvCxnSpPr>
              <p:spPr>
                <a:xfrm>
                  <a:off x="6000377" y="3374090"/>
                  <a:ext cx="0" cy="449100"/>
                </a:xfrm>
                <a:prstGeom prst="straightConnector1">
                  <a:avLst/>
                </a:prstGeom>
                <a:noFill/>
                <a:ln w="38100" cap="flat" cmpd="sng">
                  <a:solidFill>
                    <a:schemeClr val="accent1"/>
                  </a:solidFill>
                  <a:prstDash val="solid"/>
                  <a:round/>
                  <a:headEnd type="none" w="sm" len="sm"/>
                  <a:tailEnd type="none" w="sm" len="sm"/>
                </a:ln>
                <a:effectLst>
                  <a:outerShdw blurRad="40000" dist="23000" dir="5400000" rotWithShape="0">
                    <a:srgbClr val="000000">
                      <a:alpha val="34900"/>
                    </a:srgbClr>
                  </a:outerShdw>
                </a:effectLst>
              </p:spPr>
            </p:cxnSp>
            <p:cxnSp>
              <p:nvCxnSpPr>
                <p:cNvPr id="235" name="Google Shape;235;p21"/>
                <p:cNvCxnSpPr/>
                <p:nvPr/>
              </p:nvCxnSpPr>
              <p:spPr>
                <a:xfrm>
                  <a:off x="7338509" y="3374090"/>
                  <a:ext cx="0" cy="449100"/>
                </a:xfrm>
                <a:prstGeom prst="straightConnector1">
                  <a:avLst/>
                </a:prstGeom>
                <a:noFill/>
                <a:ln w="38100" cap="flat" cmpd="sng">
                  <a:solidFill>
                    <a:schemeClr val="accent1"/>
                  </a:solidFill>
                  <a:prstDash val="solid"/>
                  <a:round/>
                  <a:headEnd type="none" w="sm" len="sm"/>
                  <a:tailEnd type="none" w="sm" len="sm"/>
                </a:ln>
                <a:effectLst>
                  <a:outerShdw blurRad="40000" dist="23000" dir="5400000" rotWithShape="0">
                    <a:srgbClr val="000000">
                      <a:alpha val="34900"/>
                    </a:srgbClr>
                  </a:outerShdw>
                </a:effectLst>
              </p:spPr>
            </p:cxnSp>
          </p:grpSp>
          <p:grpSp>
            <p:nvGrpSpPr>
              <p:cNvPr id="236" name="Google Shape;236;p21"/>
              <p:cNvGrpSpPr/>
              <p:nvPr/>
            </p:nvGrpSpPr>
            <p:grpSpPr>
              <a:xfrm rot="-5400000">
                <a:off x="2813997" y="3204439"/>
                <a:ext cx="5034600" cy="449101"/>
                <a:chOff x="2936838" y="3374090"/>
                <a:chExt cx="5034600" cy="449101"/>
              </a:xfrm>
            </p:grpSpPr>
            <p:cxnSp>
              <p:nvCxnSpPr>
                <p:cNvPr id="237" name="Google Shape;237;p21"/>
                <p:cNvCxnSpPr/>
                <p:nvPr/>
              </p:nvCxnSpPr>
              <p:spPr>
                <a:xfrm>
                  <a:off x="2936838" y="3598657"/>
                  <a:ext cx="5034600" cy="0"/>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0"/>
                    </a:srgbClr>
                  </a:outerShdw>
                </a:effectLst>
              </p:spPr>
            </p:cxnSp>
            <p:cxnSp>
              <p:nvCxnSpPr>
                <p:cNvPr id="238" name="Google Shape;238;p21"/>
                <p:cNvCxnSpPr/>
                <p:nvPr/>
              </p:nvCxnSpPr>
              <p:spPr>
                <a:xfrm>
                  <a:off x="3324113" y="3374090"/>
                  <a:ext cx="0" cy="449100"/>
                </a:xfrm>
                <a:prstGeom prst="straightConnector1">
                  <a:avLst/>
                </a:prstGeom>
                <a:noFill/>
                <a:ln w="38100" cap="flat" cmpd="sng">
                  <a:solidFill>
                    <a:schemeClr val="accent6"/>
                  </a:solidFill>
                  <a:prstDash val="solid"/>
                  <a:round/>
                  <a:headEnd type="none" w="sm" len="sm"/>
                  <a:tailEnd type="none" w="sm" len="sm"/>
                </a:ln>
                <a:effectLst>
                  <a:outerShdw blurRad="40000" dist="23000" dir="5400000" rotWithShape="0">
                    <a:srgbClr val="000000">
                      <a:alpha val="34900"/>
                    </a:srgbClr>
                  </a:outerShdw>
                </a:effectLst>
              </p:spPr>
            </p:cxnSp>
            <p:cxnSp>
              <p:nvCxnSpPr>
                <p:cNvPr id="239" name="Google Shape;239;p21"/>
                <p:cNvCxnSpPr/>
                <p:nvPr/>
              </p:nvCxnSpPr>
              <p:spPr>
                <a:xfrm>
                  <a:off x="4662245" y="3374091"/>
                  <a:ext cx="0" cy="449100"/>
                </a:xfrm>
                <a:prstGeom prst="straightConnector1">
                  <a:avLst/>
                </a:prstGeom>
                <a:noFill/>
                <a:ln w="38100" cap="flat" cmpd="sng">
                  <a:solidFill>
                    <a:schemeClr val="accent6"/>
                  </a:solidFill>
                  <a:prstDash val="solid"/>
                  <a:round/>
                  <a:headEnd type="none" w="sm" len="sm"/>
                  <a:tailEnd type="none" w="sm" len="sm"/>
                </a:ln>
                <a:effectLst>
                  <a:outerShdw blurRad="40000" dist="23000" dir="5400000" rotWithShape="0">
                    <a:srgbClr val="000000">
                      <a:alpha val="34900"/>
                    </a:srgbClr>
                  </a:outerShdw>
                </a:effectLst>
              </p:spPr>
            </p:cxnSp>
            <p:cxnSp>
              <p:nvCxnSpPr>
                <p:cNvPr id="240" name="Google Shape;240;p21"/>
                <p:cNvCxnSpPr/>
                <p:nvPr/>
              </p:nvCxnSpPr>
              <p:spPr>
                <a:xfrm>
                  <a:off x="6000377" y="3374091"/>
                  <a:ext cx="0" cy="449100"/>
                </a:xfrm>
                <a:prstGeom prst="straightConnector1">
                  <a:avLst/>
                </a:prstGeom>
                <a:noFill/>
                <a:ln w="38100" cap="flat" cmpd="sng">
                  <a:solidFill>
                    <a:schemeClr val="accent6"/>
                  </a:solidFill>
                  <a:prstDash val="solid"/>
                  <a:round/>
                  <a:headEnd type="none" w="sm" len="sm"/>
                  <a:tailEnd type="none" w="sm" len="sm"/>
                </a:ln>
                <a:effectLst>
                  <a:outerShdw blurRad="40000" dist="23000" dir="5400000" rotWithShape="0">
                    <a:srgbClr val="000000">
                      <a:alpha val="34900"/>
                    </a:srgbClr>
                  </a:outerShdw>
                </a:effectLst>
              </p:spPr>
            </p:cxnSp>
            <p:cxnSp>
              <p:nvCxnSpPr>
                <p:cNvPr id="241" name="Google Shape;241;p21"/>
                <p:cNvCxnSpPr/>
                <p:nvPr/>
              </p:nvCxnSpPr>
              <p:spPr>
                <a:xfrm>
                  <a:off x="7338509" y="3374091"/>
                  <a:ext cx="0" cy="449100"/>
                </a:xfrm>
                <a:prstGeom prst="straightConnector1">
                  <a:avLst/>
                </a:prstGeom>
                <a:noFill/>
                <a:ln w="38100" cap="flat" cmpd="sng">
                  <a:solidFill>
                    <a:schemeClr val="accent6"/>
                  </a:solidFill>
                  <a:prstDash val="solid"/>
                  <a:round/>
                  <a:headEnd type="none" w="sm" len="sm"/>
                  <a:tailEnd type="none" w="sm" len="sm"/>
                </a:ln>
                <a:effectLst>
                  <a:outerShdw blurRad="40000" dist="23000" dir="5400000" rotWithShape="0">
                    <a:srgbClr val="000000">
                      <a:alpha val="34900"/>
                    </a:srgbClr>
                  </a:outerShdw>
                </a:effectLst>
              </p:spPr>
            </p:cxnSp>
          </p:grpSp>
        </p:grpSp>
        <p:sp>
          <p:nvSpPr>
            <p:cNvPr id="242" name="Google Shape;242;p21"/>
            <p:cNvSpPr txBox="1"/>
            <p:nvPr/>
          </p:nvSpPr>
          <p:spPr>
            <a:xfrm>
              <a:off x="4154297" y="908926"/>
              <a:ext cx="1408200" cy="774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350" b="1">
                  <a:solidFill>
                    <a:schemeClr val="dk1"/>
                  </a:solidFill>
                  <a:latin typeface="Calibri"/>
                  <a:ea typeface="Calibri"/>
                  <a:cs typeface="Calibri"/>
                  <a:sym typeface="Calibri"/>
                </a:rPr>
                <a:t>Activation</a:t>
              </a:r>
              <a:endParaRPr/>
            </a:p>
          </p:txBody>
        </p:sp>
        <p:sp>
          <p:nvSpPr>
            <p:cNvPr id="243" name="Google Shape;243;p21"/>
            <p:cNvSpPr txBox="1"/>
            <p:nvPr/>
          </p:nvSpPr>
          <p:spPr>
            <a:xfrm>
              <a:off x="6161003" y="4434248"/>
              <a:ext cx="1408200" cy="45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350">
                  <a:solidFill>
                    <a:schemeClr val="dk1"/>
                  </a:solidFill>
                  <a:latin typeface="Calibri"/>
                  <a:ea typeface="Calibri"/>
                  <a:cs typeface="Calibri"/>
                  <a:sym typeface="Calibri"/>
                </a:rPr>
                <a:t>“peaceful”</a:t>
              </a:r>
              <a:endParaRPr/>
            </a:p>
          </p:txBody>
        </p:sp>
        <p:sp>
          <p:nvSpPr>
            <p:cNvPr id="244" name="Google Shape;244;p21"/>
            <p:cNvSpPr txBox="1"/>
            <p:nvPr/>
          </p:nvSpPr>
          <p:spPr>
            <a:xfrm>
              <a:off x="4029960" y="6310442"/>
              <a:ext cx="1649700" cy="774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350" b="1">
                  <a:solidFill>
                    <a:schemeClr val="dk1"/>
                  </a:solidFill>
                  <a:latin typeface="Calibri"/>
                  <a:ea typeface="Calibri"/>
                  <a:cs typeface="Calibri"/>
                  <a:sym typeface="Calibri"/>
                </a:rPr>
                <a:t>Deactivation</a:t>
              </a:r>
              <a:endParaRPr/>
            </a:p>
          </p:txBody>
        </p:sp>
        <p:sp>
          <p:nvSpPr>
            <p:cNvPr id="245" name="Google Shape;245;p21"/>
            <p:cNvSpPr txBox="1"/>
            <p:nvPr/>
          </p:nvSpPr>
          <p:spPr>
            <a:xfrm>
              <a:off x="4980791" y="5748782"/>
              <a:ext cx="1408200" cy="45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350">
                  <a:solidFill>
                    <a:schemeClr val="dk1"/>
                  </a:solidFill>
                  <a:latin typeface="Calibri"/>
                  <a:ea typeface="Calibri"/>
                  <a:cs typeface="Calibri"/>
                  <a:sym typeface="Calibri"/>
                </a:rPr>
                <a:t>“relaxed”</a:t>
              </a:r>
              <a:endParaRPr/>
            </a:p>
          </p:txBody>
        </p:sp>
        <p:sp>
          <p:nvSpPr>
            <p:cNvPr id="246" name="Google Shape;246;p21"/>
            <p:cNvSpPr txBox="1"/>
            <p:nvPr/>
          </p:nvSpPr>
          <p:spPr>
            <a:xfrm>
              <a:off x="6161003" y="3149899"/>
              <a:ext cx="1408200" cy="45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350">
                  <a:solidFill>
                    <a:schemeClr val="dk1"/>
                  </a:solidFill>
                  <a:latin typeface="Calibri"/>
                  <a:ea typeface="Calibri"/>
                  <a:cs typeface="Calibri"/>
                  <a:sym typeface="Calibri"/>
                </a:rPr>
                <a:t>“happy”</a:t>
              </a:r>
              <a:endParaRPr/>
            </a:p>
          </p:txBody>
        </p:sp>
        <p:sp>
          <p:nvSpPr>
            <p:cNvPr id="247" name="Google Shape;247;p21"/>
            <p:cNvSpPr txBox="1"/>
            <p:nvPr/>
          </p:nvSpPr>
          <p:spPr>
            <a:xfrm>
              <a:off x="4922522" y="1763708"/>
              <a:ext cx="1408200" cy="45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350">
                  <a:solidFill>
                    <a:schemeClr val="dk1"/>
                  </a:solidFill>
                  <a:latin typeface="Calibri"/>
                  <a:ea typeface="Calibri"/>
                  <a:cs typeface="Calibri"/>
                  <a:sym typeface="Calibri"/>
                </a:rPr>
                <a:t>“excited”</a:t>
              </a:r>
              <a:endParaRPr/>
            </a:p>
          </p:txBody>
        </p:sp>
        <p:sp>
          <p:nvSpPr>
            <p:cNvPr id="248" name="Google Shape;248;p21"/>
            <p:cNvSpPr txBox="1"/>
            <p:nvPr/>
          </p:nvSpPr>
          <p:spPr>
            <a:xfrm>
              <a:off x="3385096" y="1763708"/>
              <a:ext cx="1408200" cy="45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350">
                  <a:solidFill>
                    <a:schemeClr val="dk1"/>
                  </a:solidFill>
                  <a:latin typeface="Calibri"/>
                  <a:ea typeface="Calibri"/>
                  <a:cs typeface="Calibri"/>
                  <a:sym typeface="Calibri"/>
                </a:rPr>
                <a:t>“stressed”</a:t>
              </a:r>
              <a:endParaRPr/>
            </a:p>
          </p:txBody>
        </p:sp>
        <p:sp>
          <p:nvSpPr>
            <p:cNvPr id="249" name="Google Shape;249;p21"/>
            <p:cNvSpPr txBox="1"/>
            <p:nvPr/>
          </p:nvSpPr>
          <p:spPr>
            <a:xfrm>
              <a:off x="2221473" y="3149899"/>
              <a:ext cx="1408200" cy="45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350">
                  <a:solidFill>
                    <a:schemeClr val="dk1"/>
                  </a:solidFill>
                  <a:latin typeface="Calibri"/>
                  <a:ea typeface="Calibri"/>
                  <a:cs typeface="Calibri"/>
                  <a:sym typeface="Calibri"/>
                </a:rPr>
                <a:t>“upset”</a:t>
              </a:r>
              <a:endParaRPr/>
            </a:p>
          </p:txBody>
        </p:sp>
        <p:sp>
          <p:nvSpPr>
            <p:cNvPr id="250" name="Google Shape;250;p21"/>
            <p:cNvSpPr txBox="1"/>
            <p:nvPr/>
          </p:nvSpPr>
          <p:spPr>
            <a:xfrm>
              <a:off x="2221473" y="4434248"/>
              <a:ext cx="1408200" cy="45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350">
                  <a:solidFill>
                    <a:schemeClr val="dk1"/>
                  </a:solidFill>
                  <a:latin typeface="Calibri"/>
                  <a:ea typeface="Calibri"/>
                  <a:cs typeface="Calibri"/>
                  <a:sym typeface="Calibri"/>
                </a:rPr>
                <a:t>“sad”</a:t>
              </a:r>
              <a:endParaRPr/>
            </a:p>
          </p:txBody>
        </p:sp>
        <p:sp>
          <p:nvSpPr>
            <p:cNvPr id="251" name="Google Shape;251;p21"/>
            <p:cNvSpPr txBox="1"/>
            <p:nvPr/>
          </p:nvSpPr>
          <p:spPr>
            <a:xfrm>
              <a:off x="3232266" y="5748782"/>
              <a:ext cx="1408200" cy="774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350">
                  <a:solidFill>
                    <a:schemeClr val="dk1"/>
                  </a:solidFill>
                  <a:latin typeface="Calibri"/>
                  <a:ea typeface="Calibri"/>
                  <a:cs typeface="Calibri"/>
                  <a:sym typeface="Calibri"/>
                </a:rPr>
                <a:t>“depressed”</a:t>
              </a:r>
              <a:endParaRPr/>
            </a:p>
          </p:txBody>
        </p:sp>
        <p:sp>
          <p:nvSpPr>
            <p:cNvPr id="252" name="Google Shape;252;p21"/>
            <p:cNvSpPr/>
            <p:nvPr/>
          </p:nvSpPr>
          <p:spPr>
            <a:xfrm>
              <a:off x="2724777" y="3850739"/>
              <a:ext cx="252000" cy="25200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chemeClr val="lt1"/>
                  </a:solidFill>
                  <a:latin typeface="Calibri"/>
                  <a:ea typeface="Calibri"/>
                  <a:cs typeface="Calibri"/>
                  <a:sym typeface="Calibri"/>
                </a:rPr>
                <a:t>1</a:t>
              </a:r>
              <a:endParaRPr/>
            </a:p>
          </p:txBody>
        </p:sp>
        <p:sp>
          <p:nvSpPr>
            <p:cNvPr id="253" name="Google Shape;253;p21"/>
            <p:cNvSpPr/>
            <p:nvPr/>
          </p:nvSpPr>
          <p:spPr>
            <a:xfrm>
              <a:off x="4060198" y="3870689"/>
              <a:ext cx="252000" cy="25200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chemeClr val="lt1"/>
                  </a:solidFill>
                  <a:latin typeface="Calibri"/>
                  <a:ea typeface="Calibri"/>
                  <a:cs typeface="Calibri"/>
                  <a:sym typeface="Calibri"/>
                </a:rPr>
                <a:t>2</a:t>
              </a:r>
              <a:endParaRPr/>
            </a:p>
          </p:txBody>
        </p:sp>
        <p:sp>
          <p:nvSpPr>
            <p:cNvPr id="254" name="Google Shape;254;p21"/>
            <p:cNvSpPr/>
            <p:nvPr/>
          </p:nvSpPr>
          <p:spPr>
            <a:xfrm>
              <a:off x="5414364" y="3850739"/>
              <a:ext cx="252000" cy="25200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chemeClr val="lt1"/>
                  </a:solidFill>
                  <a:latin typeface="Calibri"/>
                  <a:ea typeface="Calibri"/>
                  <a:cs typeface="Calibri"/>
                  <a:sym typeface="Calibri"/>
                </a:rPr>
                <a:t>3</a:t>
              </a:r>
              <a:endParaRPr/>
            </a:p>
          </p:txBody>
        </p:sp>
        <p:sp>
          <p:nvSpPr>
            <p:cNvPr id="255" name="Google Shape;255;p21"/>
            <p:cNvSpPr/>
            <p:nvPr/>
          </p:nvSpPr>
          <p:spPr>
            <a:xfrm>
              <a:off x="6739171" y="3876778"/>
              <a:ext cx="252000" cy="25200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chemeClr val="lt1"/>
                  </a:solidFill>
                  <a:latin typeface="Calibri"/>
                  <a:ea typeface="Calibri"/>
                  <a:cs typeface="Calibri"/>
                  <a:sym typeface="Calibri"/>
                </a:rPr>
                <a:t>4</a:t>
              </a:r>
              <a:endParaRPr/>
            </a:p>
          </p:txBody>
        </p:sp>
        <p:sp>
          <p:nvSpPr>
            <p:cNvPr id="256" name="Google Shape;256;p21"/>
            <p:cNvSpPr/>
            <p:nvPr/>
          </p:nvSpPr>
          <p:spPr>
            <a:xfrm>
              <a:off x="4731976" y="1808065"/>
              <a:ext cx="252000" cy="252000"/>
            </a:xfrm>
            <a:prstGeom prst="ellipse">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chemeClr val="lt1"/>
                  </a:solidFill>
                  <a:latin typeface="Calibri"/>
                  <a:ea typeface="Calibri"/>
                  <a:cs typeface="Calibri"/>
                  <a:sym typeface="Calibri"/>
                </a:rPr>
                <a:t>4</a:t>
              </a:r>
              <a:endParaRPr/>
            </a:p>
          </p:txBody>
        </p:sp>
        <p:sp>
          <p:nvSpPr>
            <p:cNvPr id="257" name="Google Shape;257;p21"/>
            <p:cNvSpPr/>
            <p:nvPr/>
          </p:nvSpPr>
          <p:spPr>
            <a:xfrm>
              <a:off x="4731976" y="3174818"/>
              <a:ext cx="252000" cy="252000"/>
            </a:xfrm>
            <a:prstGeom prst="ellipse">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chemeClr val="lt1"/>
                  </a:solidFill>
                  <a:latin typeface="Calibri"/>
                  <a:ea typeface="Calibri"/>
                  <a:cs typeface="Calibri"/>
                  <a:sym typeface="Calibri"/>
                </a:rPr>
                <a:t>3</a:t>
              </a:r>
              <a:endParaRPr/>
            </a:p>
          </p:txBody>
        </p:sp>
        <p:sp>
          <p:nvSpPr>
            <p:cNvPr id="258" name="Google Shape;258;p21"/>
            <p:cNvSpPr/>
            <p:nvPr/>
          </p:nvSpPr>
          <p:spPr>
            <a:xfrm>
              <a:off x="4732407" y="4492914"/>
              <a:ext cx="252000" cy="252000"/>
            </a:xfrm>
            <a:prstGeom prst="ellipse">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chemeClr val="lt1"/>
                  </a:solidFill>
                  <a:latin typeface="Calibri"/>
                  <a:ea typeface="Calibri"/>
                  <a:cs typeface="Calibri"/>
                  <a:sym typeface="Calibri"/>
                </a:rPr>
                <a:t>2</a:t>
              </a:r>
              <a:endParaRPr/>
            </a:p>
          </p:txBody>
        </p:sp>
        <p:sp>
          <p:nvSpPr>
            <p:cNvPr id="259" name="Google Shape;259;p21"/>
            <p:cNvSpPr/>
            <p:nvPr/>
          </p:nvSpPr>
          <p:spPr>
            <a:xfrm>
              <a:off x="4728791" y="5831047"/>
              <a:ext cx="252000" cy="252000"/>
            </a:xfrm>
            <a:prstGeom prst="ellipse">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chemeClr val="lt1"/>
                  </a:solidFill>
                  <a:latin typeface="Calibri"/>
                  <a:ea typeface="Calibri"/>
                  <a:cs typeface="Calibri"/>
                  <a:sym typeface="Calibri"/>
                </a:rPr>
                <a:t>1</a:t>
              </a:r>
              <a:endParaRPr/>
            </a:p>
          </p:txBody>
        </p:sp>
        <p:sp>
          <p:nvSpPr>
            <p:cNvPr id="260" name="Google Shape;260;p21"/>
            <p:cNvSpPr txBox="1"/>
            <p:nvPr/>
          </p:nvSpPr>
          <p:spPr>
            <a:xfrm>
              <a:off x="7317906" y="3807166"/>
              <a:ext cx="1408200" cy="45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350" b="1">
                  <a:solidFill>
                    <a:schemeClr val="dk1"/>
                  </a:solidFill>
                  <a:latin typeface="Calibri"/>
                  <a:ea typeface="Calibri"/>
                  <a:cs typeface="Calibri"/>
                  <a:sym typeface="Calibri"/>
                </a:rPr>
                <a:t>Pleasant</a:t>
              </a:r>
              <a:endParaRPr/>
            </a:p>
          </p:txBody>
        </p:sp>
        <p:sp>
          <p:nvSpPr>
            <p:cNvPr id="261" name="Google Shape;261;p21"/>
            <p:cNvSpPr txBox="1"/>
            <p:nvPr/>
          </p:nvSpPr>
          <p:spPr>
            <a:xfrm>
              <a:off x="1190920" y="3807166"/>
              <a:ext cx="1408200" cy="45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350" b="1">
                  <a:solidFill>
                    <a:schemeClr val="dk1"/>
                  </a:solidFill>
                  <a:latin typeface="Calibri"/>
                  <a:ea typeface="Calibri"/>
                  <a:cs typeface="Calibri"/>
                  <a:sym typeface="Calibri"/>
                </a:rPr>
                <a:t>Unpleasant</a:t>
              </a:r>
              <a:endParaRPr/>
            </a:p>
          </p:txBody>
        </p:sp>
      </p:grpSp>
      <p:sp>
        <p:nvSpPr>
          <p:cNvPr id="262" name="Google Shape;262;p21"/>
          <p:cNvSpPr txBox="1"/>
          <p:nvPr/>
        </p:nvSpPr>
        <p:spPr>
          <a:xfrm>
            <a:off x="127000" y="158754"/>
            <a:ext cx="8902800" cy="7809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C28220"/>
              </a:buClr>
              <a:buSzPts val="4000"/>
              <a:buFont typeface="Georgia"/>
              <a:buNone/>
            </a:pPr>
            <a:r>
              <a:rPr lang="en-US" sz="4000" dirty="0">
                <a:solidFill>
                  <a:srgbClr val="C28220"/>
                </a:solidFill>
                <a:latin typeface="Georgia"/>
                <a:ea typeface="Georgia"/>
                <a:cs typeface="Georgia"/>
                <a:sym typeface="Georgia"/>
              </a:rPr>
              <a:t>Emotional State - </a:t>
            </a:r>
            <a:r>
              <a:rPr lang="en-US" sz="2400" dirty="0">
                <a:solidFill>
                  <a:srgbClr val="C28220"/>
                </a:solidFill>
                <a:latin typeface="Georgia"/>
                <a:ea typeface="Georgia"/>
                <a:cs typeface="Georgia"/>
                <a:sym typeface="Georgia"/>
              </a:rPr>
              <a:t>Outcome Measure #2</a:t>
            </a:r>
            <a:endParaRPr sz="2400" dirty="0">
              <a:solidFill>
                <a:srgbClr val="C28220"/>
              </a:solidFill>
              <a:latin typeface="Georgia"/>
              <a:ea typeface="Georgia"/>
              <a:cs typeface="Georgia"/>
              <a:sym typeface="Georgia"/>
            </a:endParaRPr>
          </a:p>
        </p:txBody>
      </p:sp>
      <p:sp>
        <p:nvSpPr>
          <p:cNvPr id="263" name="Google Shape;263;p21"/>
          <p:cNvSpPr txBox="1"/>
          <p:nvPr/>
        </p:nvSpPr>
        <p:spPr>
          <a:xfrm>
            <a:off x="273875" y="1616400"/>
            <a:ext cx="4199100" cy="446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erriweather Sans"/>
                <a:ea typeface="Merriweather Sans"/>
                <a:cs typeface="Merriweather Sans"/>
                <a:sym typeface="Merriweather Sans"/>
              </a:rPr>
              <a:t>Circumplex Model of Mood Measurement</a:t>
            </a:r>
            <a:endParaRPr>
              <a:latin typeface="Merriweather Sans"/>
              <a:ea typeface="Merriweather Sans"/>
              <a:cs typeface="Merriweather Sans"/>
              <a:sym typeface="Merriweather Sans"/>
            </a:endParaRPr>
          </a:p>
        </p:txBody>
      </p:sp>
      <p:sp>
        <p:nvSpPr>
          <p:cNvPr id="264" name="Google Shape;264;p21"/>
          <p:cNvSpPr txBox="1"/>
          <p:nvPr/>
        </p:nvSpPr>
        <p:spPr>
          <a:xfrm>
            <a:off x="285275" y="1027000"/>
            <a:ext cx="71889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erriweather Sans"/>
                <a:ea typeface="Merriweather Sans"/>
                <a:cs typeface="Merriweather Sans"/>
                <a:sym typeface="Merriweather Sans"/>
              </a:rPr>
              <a:t>Do the Participants’ Emotional Status Affected by the Treatment?</a:t>
            </a:r>
            <a:endParaRPr>
              <a:latin typeface="Merriweather Sans"/>
              <a:ea typeface="Merriweather Sans"/>
              <a:cs typeface="Merriweather Sans"/>
              <a:sym typeface="Merriweather Sans"/>
            </a:endParaRPr>
          </a:p>
        </p:txBody>
      </p:sp>
      <p:graphicFrame>
        <p:nvGraphicFramePr>
          <p:cNvPr id="265" name="Google Shape;265;p21"/>
          <p:cNvGraphicFramePr/>
          <p:nvPr/>
        </p:nvGraphicFramePr>
        <p:xfrm>
          <a:off x="530275" y="2299750"/>
          <a:ext cx="2817200" cy="3291570"/>
        </p:xfrm>
        <a:graphic>
          <a:graphicData uri="http://schemas.openxmlformats.org/drawingml/2006/table">
            <a:tbl>
              <a:tblPr>
                <a:noFill/>
                <a:tableStyleId>{0DECE709-9499-48C7-89E5-85E0B9CABB34}</a:tableStyleId>
              </a:tblPr>
              <a:tblGrid>
                <a:gridCol w="1030950">
                  <a:extLst>
                    <a:ext uri="{9D8B030D-6E8A-4147-A177-3AD203B41FA5}">
                      <a16:colId xmlns:a16="http://schemas.microsoft.com/office/drawing/2014/main" xmlns="" val="20000"/>
                    </a:ext>
                  </a:extLst>
                </a:gridCol>
                <a:gridCol w="849475">
                  <a:extLst>
                    <a:ext uri="{9D8B030D-6E8A-4147-A177-3AD203B41FA5}">
                      <a16:colId xmlns:a16="http://schemas.microsoft.com/office/drawing/2014/main" xmlns="" val="20001"/>
                    </a:ext>
                  </a:extLst>
                </a:gridCol>
                <a:gridCol w="936775">
                  <a:extLst>
                    <a:ext uri="{9D8B030D-6E8A-4147-A177-3AD203B41FA5}">
                      <a16:colId xmlns:a16="http://schemas.microsoft.com/office/drawing/2014/main" xmlns="" val="20002"/>
                    </a:ext>
                  </a:extLst>
                </a:gridCol>
              </a:tblGrid>
              <a:tr h="341000">
                <a:tc>
                  <a:txBody>
                    <a:bodyPr/>
                    <a:lstStyle/>
                    <a:p>
                      <a:pPr marL="0" lvl="0" indent="0" algn="l" rtl="0">
                        <a:spcBef>
                          <a:spcPts val="0"/>
                        </a:spcBef>
                        <a:spcAft>
                          <a:spcPts val="0"/>
                        </a:spcAft>
                        <a:buNone/>
                      </a:pPr>
                      <a:r>
                        <a:rPr lang="en-US" sz="1200"/>
                        <a:t>Mood</a:t>
                      </a:r>
                      <a:endParaRPr sz="1200"/>
                    </a:p>
                  </a:txBody>
                  <a:tcPr marL="91425" marR="91425" marT="91425" marB="91425"/>
                </a:tc>
                <a:tc>
                  <a:txBody>
                    <a:bodyPr/>
                    <a:lstStyle/>
                    <a:p>
                      <a:pPr marL="0" lvl="0" indent="0" algn="l" rtl="0">
                        <a:spcBef>
                          <a:spcPts val="0"/>
                        </a:spcBef>
                        <a:spcAft>
                          <a:spcPts val="0"/>
                        </a:spcAft>
                        <a:buNone/>
                      </a:pPr>
                      <a:r>
                        <a:rPr lang="en-US" sz="1200"/>
                        <a:t>Activation</a:t>
                      </a:r>
                      <a:endParaRPr sz="1200"/>
                    </a:p>
                  </a:txBody>
                  <a:tcPr marL="91425" marR="91425" marT="91425" marB="91425"/>
                </a:tc>
                <a:tc>
                  <a:txBody>
                    <a:bodyPr/>
                    <a:lstStyle/>
                    <a:p>
                      <a:pPr marL="0" lvl="0" indent="0" algn="l" rtl="0">
                        <a:spcBef>
                          <a:spcPts val="0"/>
                        </a:spcBef>
                        <a:spcAft>
                          <a:spcPts val="0"/>
                        </a:spcAft>
                        <a:buNone/>
                      </a:pPr>
                      <a:r>
                        <a:rPr lang="en-US" sz="1200"/>
                        <a:t>Pleasant</a:t>
                      </a:r>
                      <a:endParaRPr sz="1200"/>
                    </a:p>
                  </a:txBody>
                  <a:tcPr marL="91425" marR="91425" marT="91425" marB="91425"/>
                </a:tc>
                <a:extLst>
                  <a:ext uri="{0D108BD9-81ED-4DB2-BD59-A6C34878D82A}">
                    <a16:rowId xmlns:a16="http://schemas.microsoft.com/office/drawing/2014/main" xmlns="" val="10000"/>
                  </a:ext>
                </a:extLst>
              </a:tr>
              <a:tr h="365725">
                <a:tc>
                  <a:txBody>
                    <a:bodyPr/>
                    <a:lstStyle/>
                    <a:p>
                      <a:pPr marL="0" lvl="0" indent="0" algn="l" rtl="0">
                        <a:spcBef>
                          <a:spcPts val="0"/>
                        </a:spcBef>
                        <a:spcAft>
                          <a:spcPts val="0"/>
                        </a:spcAft>
                        <a:buNone/>
                      </a:pPr>
                      <a:r>
                        <a:rPr lang="en-US" sz="1200"/>
                        <a:t>Excited</a:t>
                      </a:r>
                      <a:endParaRPr sz="1200"/>
                    </a:p>
                  </a:txBody>
                  <a:tcPr marL="91425" marR="91425" marT="91425" marB="91425"/>
                </a:tc>
                <a:tc>
                  <a:txBody>
                    <a:bodyPr/>
                    <a:lstStyle/>
                    <a:p>
                      <a:pPr marL="0" lvl="0" indent="0" algn="l" rtl="0">
                        <a:spcBef>
                          <a:spcPts val="0"/>
                        </a:spcBef>
                        <a:spcAft>
                          <a:spcPts val="0"/>
                        </a:spcAft>
                        <a:buNone/>
                      </a:pPr>
                      <a:r>
                        <a:rPr lang="en-US" sz="1200"/>
                        <a:t>4</a:t>
                      </a:r>
                      <a:endParaRPr sz="1200"/>
                    </a:p>
                  </a:txBody>
                  <a:tcPr marL="91425" marR="91425" marT="91425" marB="91425"/>
                </a:tc>
                <a:tc>
                  <a:txBody>
                    <a:bodyPr/>
                    <a:lstStyle/>
                    <a:p>
                      <a:pPr marL="0" lvl="0" indent="0" algn="l" rtl="0">
                        <a:spcBef>
                          <a:spcPts val="0"/>
                        </a:spcBef>
                        <a:spcAft>
                          <a:spcPts val="0"/>
                        </a:spcAft>
                        <a:buNone/>
                      </a:pPr>
                      <a:r>
                        <a:rPr lang="en-US" sz="1200"/>
                        <a:t>3</a:t>
                      </a:r>
                      <a:endParaRPr sz="1200"/>
                    </a:p>
                  </a:txBody>
                  <a:tcPr marL="91425" marR="91425" marT="91425" marB="91425"/>
                </a:tc>
                <a:extLst>
                  <a:ext uri="{0D108BD9-81ED-4DB2-BD59-A6C34878D82A}">
                    <a16:rowId xmlns:a16="http://schemas.microsoft.com/office/drawing/2014/main" xmlns="" val="10001"/>
                  </a:ext>
                </a:extLst>
              </a:tr>
              <a:tr h="365725">
                <a:tc>
                  <a:txBody>
                    <a:bodyPr/>
                    <a:lstStyle/>
                    <a:p>
                      <a:pPr marL="0" lvl="0" indent="0" algn="l" rtl="0">
                        <a:spcBef>
                          <a:spcPts val="0"/>
                        </a:spcBef>
                        <a:spcAft>
                          <a:spcPts val="0"/>
                        </a:spcAft>
                        <a:buNone/>
                      </a:pPr>
                      <a:r>
                        <a:rPr lang="en-US" sz="1200"/>
                        <a:t>Happy</a:t>
                      </a:r>
                      <a:endParaRPr sz="1200"/>
                    </a:p>
                  </a:txBody>
                  <a:tcPr marL="91425" marR="91425" marT="91425" marB="91425"/>
                </a:tc>
                <a:tc>
                  <a:txBody>
                    <a:bodyPr/>
                    <a:lstStyle/>
                    <a:p>
                      <a:pPr marL="0" lvl="0" indent="0" algn="l" rtl="0">
                        <a:spcBef>
                          <a:spcPts val="0"/>
                        </a:spcBef>
                        <a:spcAft>
                          <a:spcPts val="0"/>
                        </a:spcAft>
                        <a:buNone/>
                      </a:pPr>
                      <a:r>
                        <a:rPr lang="en-US" sz="1200"/>
                        <a:t>3</a:t>
                      </a:r>
                      <a:endParaRPr sz="1200"/>
                    </a:p>
                  </a:txBody>
                  <a:tcPr marL="91425" marR="91425" marT="91425" marB="91425"/>
                </a:tc>
                <a:tc>
                  <a:txBody>
                    <a:bodyPr/>
                    <a:lstStyle/>
                    <a:p>
                      <a:pPr marL="0" lvl="0" indent="0" algn="l" rtl="0">
                        <a:spcBef>
                          <a:spcPts val="0"/>
                        </a:spcBef>
                        <a:spcAft>
                          <a:spcPts val="0"/>
                        </a:spcAft>
                        <a:buNone/>
                      </a:pPr>
                      <a:r>
                        <a:rPr lang="en-US" sz="1200"/>
                        <a:t>4</a:t>
                      </a:r>
                      <a:endParaRPr sz="1200"/>
                    </a:p>
                  </a:txBody>
                  <a:tcPr marL="91425" marR="91425" marT="91425" marB="91425"/>
                </a:tc>
                <a:extLst>
                  <a:ext uri="{0D108BD9-81ED-4DB2-BD59-A6C34878D82A}">
                    <a16:rowId xmlns:a16="http://schemas.microsoft.com/office/drawing/2014/main" xmlns="" val="10002"/>
                  </a:ext>
                </a:extLst>
              </a:tr>
              <a:tr h="365725">
                <a:tc>
                  <a:txBody>
                    <a:bodyPr/>
                    <a:lstStyle/>
                    <a:p>
                      <a:pPr marL="0" lvl="0" indent="0" algn="l" rtl="0">
                        <a:spcBef>
                          <a:spcPts val="0"/>
                        </a:spcBef>
                        <a:spcAft>
                          <a:spcPts val="0"/>
                        </a:spcAft>
                        <a:buNone/>
                      </a:pPr>
                      <a:r>
                        <a:rPr lang="en-US" sz="1200"/>
                        <a:t>Peaceful</a:t>
                      </a:r>
                      <a:endParaRPr sz="1200"/>
                    </a:p>
                  </a:txBody>
                  <a:tcPr marL="91425" marR="91425" marT="91425" marB="91425"/>
                </a:tc>
                <a:tc>
                  <a:txBody>
                    <a:bodyPr/>
                    <a:lstStyle/>
                    <a:p>
                      <a:pPr marL="0" lvl="0" indent="0" algn="l" rtl="0">
                        <a:spcBef>
                          <a:spcPts val="0"/>
                        </a:spcBef>
                        <a:spcAft>
                          <a:spcPts val="0"/>
                        </a:spcAft>
                        <a:buNone/>
                      </a:pPr>
                      <a:r>
                        <a:rPr lang="en-US" sz="1200"/>
                        <a:t>2</a:t>
                      </a:r>
                      <a:endParaRPr sz="1200"/>
                    </a:p>
                  </a:txBody>
                  <a:tcPr marL="91425" marR="91425" marT="91425" marB="91425"/>
                </a:tc>
                <a:tc>
                  <a:txBody>
                    <a:bodyPr/>
                    <a:lstStyle/>
                    <a:p>
                      <a:pPr marL="0" lvl="0" indent="0" algn="l" rtl="0">
                        <a:spcBef>
                          <a:spcPts val="0"/>
                        </a:spcBef>
                        <a:spcAft>
                          <a:spcPts val="0"/>
                        </a:spcAft>
                        <a:buNone/>
                      </a:pPr>
                      <a:r>
                        <a:rPr lang="en-US" sz="1200"/>
                        <a:t>4</a:t>
                      </a:r>
                      <a:endParaRPr sz="1200"/>
                    </a:p>
                  </a:txBody>
                  <a:tcPr marL="91425" marR="91425" marT="91425" marB="91425"/>
                </a:tc>
                <a:extLst>
                  <a:ext uri="{0D108BD9-81ED-4DB2-BD59-A6C34878D82A}">
                    <a16:rowId xmlns:a16="http://schemas.microsoft.com/office/drawing/2014/main" xmlns="" val="10003"/>
                  </a:ext>
                </a:extLst>
              </a:tr>
              <a:tr h="365725">
                <a:tc>
                  <a:txBody>
                    <a:bodyPr/>
                    <a:lstStyle/>
                    <a:p>
                      <a:pPr marL="0" lvl="0" indent="0" algn="l" rtl="0">
                        <a:spcBef>
                          <a:spcPts val="0"/>
                        </a:spcBef>
                        <a:spcAft>
                          <a:spcPts val="0"/>
                        </a:spcAft>
                        <a:buNone/>
                      </a:pPr>
                      <a:r>
                        <a:rPr lang="en-US" sz="1200"/>
                        <a:t>Relaxed</a:t>
                      </a:r>
                      <a:endParaRPr sz="1200"/>
                    </a:p>
                  </a:txBody>
                  <a:tcPr marL="91425" marR="91425" marT="91425" marB="91425"/>
                </a:tc>
                <a:tc>
                  <a:txBody>
                    <a:bodyPr/>
                    <a:lstStyle/>
                    <a:p>
                      <a:pPr marL="0" lvl="0" indent="0" algn="l" rtl="0">
                        <a:spcBef>
                          <a:spcPts val="0"/>
                        </a:spcBef>
                        <a:spcAft>
                          <a:spcPts val="0"/>
                        </a:spcAft>
                        <a:buNone/>
                      </a:pPr>
                      <a:r>
                        <a:rPr lang="en-US" sz="1200"/>
                        <a:t>1</a:t>
                      </a:r>
                      <a:endParaRPr sz="1200"/>
                    </a:p>
                  </a:txBody>
                  <a:tcPr marL="91425" marR="91425" marT="91425" marB="91425"/>
                </a:tc>
                <a:tc>
                  <a:txBody>
                    <a:bodyPr/>
                    <a:lstStyle/>
                    <a:p>
                      <a:pPr marL="0" lvl="0" indent="0" algn="l" rtl="0">
                        <a:spcBef>
                          <a:spcPts val="0"/>
                        </a:spcBef>
                        <a:spcAft>
                          <a:spcPts val="0"/>
                        </a:spcAft>
                        <a:buNone/>
                      </a:pPr>
                      <a:r>
                        <a:rPr lang="en-US" sz="1200"/>
                        <a:t>3</a:t>
                      </a:r>
                      <a:endParaRPr sz="1200"/>
                    </a:p>
                  </a:txBody>
                  <a:tcPr marL="91425" marR="91425" marT="91425" marB="91425"/>
                </a:tc>
                <a:extLst>
                  <a:ext uri="{0D108BD9-81ED-4DB2-BD59-A6C34878D82A}">
                    <a16:rowId xmlns:a16="http://schemas.microsoft.com/office/drawing/2014/main" xmlns="" val="10004"/>
                  </a:ext>
                </a:extLst>
              </a:tr>
              <a:tr h="365725">
                <a:tc>
                  <a:txBody>
                    <a:bodyPr/>
                    <a:lstStyle/>
                    <a:p>
                      <a:pPr marL="0" lvl="0" indent="0" algn="l" rtl="0">
                        <a:spcBef>
                          <a:spcPts val="0"/>
                        </a:spcBef>
                        <a:spcAft>
                          <a:spcPts val="0"/>
                        </a:spcAft>
                        <a:buNone/>
                      </a:pPr>
                      <a:r>
                        <a:rPr lang="en-US" sz="1200"/>
                        <a:t>Upset</a:t>
                      </a:r>
                      <a:endParaRPr sz="1200"/>
                    </a:p>
                  </a:txBody>
                  <a:tcPr marL="91425" marR="91425" marT="91425" marB="91425"/>
                </a:tc>
                <a:tc>
                  <a:txBody>
                    <a:bodyPr/>
                    <a:lstStyle/>
                    <a:p>
                      <a:pPr marL="0" lvl="0" indent="0" algn="l" rtl="0">
                        <a:spcBef>
                          <a:spcPts val="0"/>
                        </a:spcBef>
                        <a:spcAft>
                          <a:spcPts val="0"/>
                        </a:spcAft>
                        <a:buNone/>
                      </a:pPr>
                      <a:r>
                        <a:rPr lang="en-US" sz="1200"/>
                        <a:t>3</a:t>
                      </a:r>
                      <a:endParaRPr sz="1200"/>
                    </a:p>
                  </a:txBody>
                  <a:tcPr marL="91425" marR="91425" marT="91425" marB="91425"/>
                </a:tc>
                <a:tc>
                  <a:txBody>
                    <a:bodyPr/>
                    <a:lstStyle/>
                    <a:p>
                      <a:pPr marL="0" lvl="0" indent="0" algn="l" rtl="0">
                        <a:spcBef>
                          <a:spcPts val="0"/>
                        </a:spcBef>
                        <a:spcAft>
                          <a:spcPts val="0"/>
                        </a:spcAft>
                        <a:buNone/>
                      </a:pPr>
                      <a:r>
                        <a:rPr lang="en-US" sz="1200"/>
                        <a:t>1</a:t>
                      </a:r>
                      <a:endParaRPr sz="1200"/>
                    </a:p>
                  </a:txBody>
                  <a:tcPr marL="91425" marR="91425" marT="91425" marB="91425"/>
                </a:tc>
                <a:extLst>
                  <a:ext uri="{0D108BD9-81ED-4DB2-BD59-A6C34878D82A}">
                    <a16:rowId xmlns:a16="http://schemas.microsoft.com/office/drawing/2014/main" xmlns="" val="10005"/>
                  </a:ext>
                </a:extLst>
              </a:tr>
              <a:tr h="365725">
                <a:tc>
                  <a:txBody>
                    <a:bodyPr/>
                    <a:lstStyle/>
                    <a:p>
                      <a:pPr marL="0" lvl="0" indent="0" algn="l" rtl="0">
                        <a:spcBef>
                          <a:spcPts val="0"/>
                        </a:spcBef>
                        <a:spcAft>
                          <a:spcPts val="0"/>
                        </a:spcAft>
                        <a:buNone/>
                      </a:pPr>
                      <a:r>
                        <a:rPr lang="en-US" sz="1200"/>
                        <a:t>Stressed</a:t>
                      </a:r>
                      <a:endParaRPr sz="1200"/>
                    </a:p>
                  </a:txBody>
                  <a:tcPr marL="91425" marR="91425" marT="91425" marB="91425"/>
                </a:tc>
                <a:tc>
                  <a:txBody>
                    <a:bodyPr/>
                    <a:lstStyle/>
                    <a:p>
                      <a:pPr marL="0" lvl="0" indent="0" algn="l" rtl="0">
                        <a:spcBef>
                          <a:spcPts val="0"/>
                        </a:spcBef>
                        <a:spcAft>
                          <a:spcPts val="0"/>
                        </a:spcAft>
                        <a:buNone/>
                      </a:pPr>
                      <a:r>
                        <a:rPr lang="en-US" sz="1200"/>
                        <a:t>4</a:t>
                      </a:r>
                      <a:endParaRPr sz="1200"/>
                    </a:p>
                  </a:txBody>
                  <a:tcPr marL="91425" marR="91425" marT="91425" marB="91425"/>
                </a:tc>
                <a:tc>
                  <a:txBody>
                    <a:bodyPr/>
                    <a:lstStyle/>
                    <a:p>
                      <a:pPr marL="0" lvl="0" indent="0" algn="l" rtl="0">
                        <a:spcBef>
                          <a:spcPts val="0"/>
                        </a:spcBef>
                        <a:spcAft>
                          <a:spcPts val="0"/>
                        </a:spcAft>
                        <a:buNone/>
                      </a:pPr>
                      <a:r>
                        <a:rPr lang="en-US" sz="1200"/>
                        <a:t>2</a:t>
                      </a:r>
                      <a:endParaRPr sz="1200"/>
                    </a:p>
                  </a:txBody>
                  <a:tcPr marL="91425" marR="91425" marT="91425" marB="91425"/>
                </a:tc>
                <a:extLst>
                  <a:ext uri="{0D108BD9-81ED-4DB2-BD59-A6C34878D82A}">
                    <a16:rowId xmlns:a16="http://schemas.microsoft.com/office/drawing/2014/main" xmlns="" val="10006"/>
                  </a:ext>
                </a:extLst>
              </a:tr>
              <a:tr h="365725">
                <a:tc>
                  <a:txBody>
                    <a:bodyPr/>
                    <a:lstStyle/>
                    <a:p>
                      <a:pPr marL="0" lvl="0" indent="0" algn="l" rtl="0">
                        <a:spcBef>
                          <a:spcPts val="0"/>
                        </a:spcBef>
                        <a:spcAft>
                          <a:spcPts val="0"/>
                        </a:spcAft>
                        <a:buNone/>
                      </a:pPr>
                      <a:r>
                        <a:rPr lang="en-US" sz="1200"/>
                        <a:t>Sad</a:t>
                      </a:r>
                      <a:endParaRPr sz="1200"/>
                    </a:p>
                  </a:txBody>
                  <a:tcPr marL="91425" marR="91425" marT="91425" marB="91425"/>
                </a:tc>
                <a:tc>
                  <a:txBody>
                    <a:bodyPr/>
                    <a:lstStyle/>
                    <a:p>
                      <a:pPr marL="0" lvl="0" indent="0" algn="l" rtl="0">
                        <a:spcBef>
                          <a:spcPts val="0"/>
                        </a:spcBef>
                        <a:spcAft>
                          <a:spcPts val="0"/>
                        </a:spcAft>
                        <a:buNone/>
                      </a:pPr>
                      <a:r>
                        <a:rPr lang="en-US" sz="1200"/>
                        <a:t>2</a:t>
                      </a:r>
                      <a:endParaRPr sz="1200"/>
                    </a:p>
                  </a:txBody>
                  <a:tcPr marL="91425" marR="91425" marT="91425" marB="91425"/>
                </a:tc>
                <a:tc>
                  <a:txBody>
                    <a:bodyPr/>
                    <a:lstStyle/>
                    <a:p>
                      <a:pPr marL="0" lvl="0" indent="0" algn="l" rtl="0">
                        <a:spcBef>
                          <a:spcPts val="0"/>
                        </a:spcBef>
                        <a:spcAft>
                          <a:spcPts val="0"/>
                        </a:spcAft>
                        <a:buNone/>
                      </a:pPr>
                      <a:r>
                        <a:rPr lang="en-US" sz="1200"/>
                        <a:t>1</a:t>
                      </a:r>
                      <a:endParaRPr sz="1200"/>
                    </a:p>
                  </a:txBody>
                  <a:tcPr marL="91425" marR="91425" marT="91425" marB="91425"/>
                </a:tc>
                <a:extLst>
                  <a:ext uri="{0D108BD9-81ED-4DB2-BD59-A6C34878D82A}">
                    <a16:rowId xmlns:a16="http://schemas.microsoft.com/office/drawing/2014/main" xmlns="" val="10007"/>
                  </a:ext>
                </a:extLst>
              </a:tr>
              <a:tr h="365725">
                <a:tc>
                  <a:txBody>
                    <a:bodyPr/>
                    <a:lstStyle/>
                    <a:p>
                      <a:pPr marL="0" lvl="0" indent="0" algn="l" rtl="0">
                        <a:spcBef>
                          <a:spcPts val="0"/>
                        </a:spcBef>
                        <a:spcAft>
                          <a:spcPts val="0"/>
                        </a:spcAft>
                        <a:buNone/>
                      </a:pPr>
                      <a:r>
                        <a:rPr lang="en-US" sz="1200"/>
                        <a:t>Depressed</a:t>
                      </a:r>
                      <a:endParaRPr sz="1200"/>
                    </a:p>
                  </a:txBody>
                  <a:tcPr marL="91425" marR="91425" marT="91425" marB="91425"/>
                </a:tc>
                <a:tc>
                  <a:txBody>
                    <a:bodyPr/>
                    <a:lstStyle/>
                    <a:p>
                      <a:pPr marL="0" lvl="0" indent="0" algn="l" rtl="0">
                        <a:spcBef>
                          <a:spcPts val="0"/>
                        </a:spcBef>
                        <a:spcAft>
                          <a:spcPts val="0"/>
                        </a:spcAft>
                        <a:buNone/>
                      </a:pPr>
                      <a:r>
                        <a:rPr lang="en-US" sz="1200"/>
                        <a:t>1</a:t>
                      </a:r>
                      <a:endParaRPr sz="1200"/>
                    </a:p>
                  </a:txBody>
                  <a:tcPr marL="91425" marR="91425" marT="91425" marB="91425"/>
                </a:tc>
                <a:tc>
                  <a:txBody>
                    <a:bodyPr/>
                    <a:lstStyle/>
                    <a:p>
                      <a:pPr marL="0" lvl="0" indent="0" algn="l" rtl="0">
                        <a:spcBef>
                          <a:spcPts val="0"/>
                        </a:spcBef>
                        <a:spcAft>
                          <a:spcPts val="0"/>
                        </a:spcAft>
                        <a:buNone/>
                      </a:pPr>
                      <a:r>
                        <a:rPr lang="en-US" sz="1200"/>
                        <a:t>2</a:t>
                      </a:r>
                      <a:endParaRPr sz="1200"/>
                    </a:p>
                  </a:txBody>
                  <a:tcPr marL="91425" marR="91425" marT="91425" marB="91425"/>
                </a:tc>
                <a:extLst>
                  <a:ext uri="{0D108BD9-81ED-4DB2-BD59-A6C34878D82A}">
                    <a16:rowId xmlns:a16="http://schemas.microsoft.com/office/drawing/2014/main" xmlns="" val="10008"/>
                  </a:ext>
                </a:extLst>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2"/>
          <p:cNvSpPr txBox="1">
            <a:spLocks noGrp="1"/>
          </p:cNvSpPr>
          <p:nvPr>
            <p:ph type="body" idx="1"/>
          </p:nvPr>
        </p:nvSpPr>
        <p:spPr>
          <a:xfrm>
            <a:off x="127000" y="1047750"/>
            <a:ext cx="3758100" cy="1405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dirty="0"/>
              <a:t>Implementation</a:t>
            </a:r>
            <a:endParaRPr sz="2000" dirty="0"/>
          </a:p>
          <a:p>
            <a:pPr marL="0" lvl="0" indent="0" algn="l" rtl="0">
              <a:spcBef>
                <a:spcPts val="0"/>
              </a:spcBef>
              <a:spcAft>
                <a:spcPts val="0"/>
              </a:spcAft>
              <a:buNone/>
            </a:pPr>
            <a:r>
              <a:rPr lang="en-US" sz="2000" dirty="0"/>
              <a:t>One question in Survey</a:t>
            </a:r>
            <a:endParaRPr sz="2000" dirty="0"/>
          </a:p>
          <a:p>
            <a:pPr marL="0" lvl="0" indent="0" algn="l" rtl="0">
              <a:spcBef>
                <a:spcPts val="0"/>
              </a:spcBef>
              <a:spcAft>
                <a:spcPts val="0"/>
              </a:spcAft>
              <a:buNone/>
            </a:pPr>
            <a:endParaRPr sz="2000" dirty="0"/>
          </a:p>
          <a:p>
            <a:pPr marL="0" lvl="0" indent="0" algn="l" rtl="0">
              <a:spcBef>
                <a:spcPts val="0"/>
              </a:spcBef>
              <a:spcAft>
                <a:spcPts val="0"/>
              </a:spcAft>
              <a:buNone/>
            </a:pPr>
            <a:r>
              <a:rPr lang="en-US" sz="2000" dirty="0"/>
              <a:t>Conversion</a:t>
            </a:r>
            <a:endParaRPr sz="2000" dirty="0"/>
          </a:p>
          <a:p>
            <a:pPr marL="0" lvl="0" indent="0" algn="l" rtl="0">
              <a:spcBef>
                <a:spcPts val="0"/>
              </a:spcBef>
              <a:spcAft>
                <a:spcPts val="0"/>
              </a:spcAft>
              <a:buNone/>
            </a:pPr>
            <a:endParaRPr sz="2000" dirty="0"/>
          </a:p>
          <a:p>
            <a:pPr marL="0" lvl="0" indent="0" algn="l" rtl="0">
              <a:spcBef>
                <a:spcPts val="0"/>
              </a:spcBef>
              <a:spcAft>
                <a:spcPts val="0"/>
              </a:spcAft>
              <a:buNone/>
            </a:pPr>
            <a:endParaRPr sz="2000" dirty="0"/>
          </a:p>
          <a:p>
            <a:pPr marL="0" lvl="0" indent="0" algn="l" rtl="0">
              <a:spcBef>
                <a:spcPts val="0"/>
              </a:spcBef>
              <a:spcAft>
                <a:spcPts val="0"/>
              </a:spcAft>
              <a:buNone/>
            </a:pPr>
            <a:endParaRPr sz="2000" dirty="0"/>
          </a:p>
        </p:txBody>
      </p:sp>
      <p:pic>
        <p:nvPicPr>
          <p:cNvPr id="272" name="Google Shape;272;p22"/>
          <p:cNvPicPr preferRelativeResize="0"/>
          <p:nvPr/>
        </p:nvPicPr>
        <p:blipFill rotWithShape="1">
          <a:blip r:embed="rId3">
            <a:alphaModFix/>
          </a:blip>
          <a:srcRect/>
          <a:stretch/>
        </p:blipFill>
        <p:spPr>
          <a:xfrm>
            <a:off x="4249451" y="1239851"/>
            <a:ext cx="4628300" cy="4782825"/>
          </a:xfrm>
          <a:prstGeom prst="rect">
            <a:avLst/>
          </a:prstGeom>
          <a:noFill/>
          <a:ln>
            <a:noFill/>
          </a:ln>
        </p:spPr>
      </p:pic>
      <p:sp>
        <p:nvSpPr>
          <p:cNvPr id="273" name="Google Shape;273;p22"/>
          <p:cNvSpPr txBox="1"/>
          <p:nvPr/>
        </p:nvSpPr>
        <p:spPr>
          <a:xfrm>
            <a:off x="3724450" y="1894225"/>
            <a:ext cx="525000" cy="30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erriweather Sans"/>
                <a:ea typeface="Merriweather Sans"/>
                <a:cs typeface="Merriweather Sans"/>
                <a:sym typeface="Merriweather Sans"/>
              </a:rPr>
              <a:t>4 3</a:t>
            </a:r>
            <a:endParaRPr sz="1000">
              <a:latin typeface="Merriweather Sans"/>
              <a:ea typeface="Merriweather Sans"/>
              <a:cs typeface="Merriweather Sans"/>
              <a:sym typeface="Merriweather Sans"/>
            </a:endParaRPr>
          </a:p>
        </p:txBody>
      </p:sp>
      <p:sp>
        <p:nvSpPr>
          <p:cNvPr id="274" name="Google Shape;274;p22"/>
          <p:cNvSpPr txBox="1"/>
          <p:nvPr/>
        </p:nvSpPr>
        <p:spPr>
          <a:xfrm>
            <a:off x="3724450" y="2453700"/>
            <a:ext cx="525000" cy="30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erriweather Sans"/>
                <a:ea typeface="Merriweather Sans"/>
                <a:cs typeface="Merriweather Sans"/>
                <a:sym typeface="Merriweather Sans"/>
              </a:rPr>
              <a:t>3 4</a:t>
            </a:r>
            <a:endParaRPr sz="1000">
              <a:latin typeface="Merriweather Sans"/>
              <a:ea typeface="Merriweather Sans"/>
              <a:cs typeface="Merriweather Sans"/>
              <a:sym typeface="Merriweather Sans"/>
            </a:endParaRPr>
          </a:p>
        </p:txBody>
      </p:sp>
      <p:sp>
        <p:nvSpPr>
          <p:cNvPr id="275" name="Google Shape;275;p22"/>
          <p:cNvSpPr txBox="1"/>
          <p:nvPr/>
        </p:nvSpPr>
        <p:spPr>
          <a:xfrm>
            <a:off x="3724450" y="2936975"/>
            <a:ext cx="525000" cy="30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erriweather Sans"/>
                <a:ea typeface="Merriweather Sans"/>
                <a:cs typeface="Merriweather Sans"/>
                <a:sym typeface="Merriweather Sans"/>
              </a:rPr>
              <a:t>2 4</a:t>
            </a:r>
            <a:endParaRPr sz="1000">
              <a:latin typeface="Merriweather Sans"/>
              <a:ea typeface="Merriweather Sans"/>
              <a:cs typeface="Merriweather Sans"/>
              <a:sym typeface="Merriweather Sans"/>
            </a:endParaRPr>
          </a:p>
        </p:txBody>
      </p:sp>
      <p:sp>
        <p:nvSpPr>
          <p:cNvPr id="276" name="Google Shape;276;p22"/>
          <p:cNvSpPr txBox="1"/>
          <p:nvPr/>
        </p:nvSpPr>
        <p:spPr>
          <a:xfrm>
            <a:off x="3724450" y="3477213"/>
            <a:ext cx="525000" cy="30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erriweather Sans"/>
                <a:ea typeface="Merriweather Sans"/>
                <a:cs typeface="Merriweather Sans"/>
                <a:sym typeface="Merriweather Sans"/>
              </a:rPr>
              <a:t>1 3</a:t>
            </a:r>
            <a:endParaRPr sz="1000">
              <a:latin typeface="Merriweather Sans"/>
              <a:ea typeface="Merriweather Sans"/>
              <a:cs typeface="Merriweather Sans"/>
              <a:sym typeface="Merriweather Sans"/>
            </a:endParaRPr>
          </a:p>
        </p:txBody>
      </p:sp>
      <p:sp>
        <p:nvSpPr>
          <p:cNvPr id="277" name="Google Shape;277;p22"/>
          <p:cNvSpPr txBox="1"/>
          <p:nvPr/>
        </p:nvSpPr>
        <p:spPr>
          <a:xfrm>
            <a:off x="3724450" y="4063238"/>
            <a:ext cx="525000" cy="30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erriweather Sans"/>
                <a:ea typeface="Merriweather Sans"/>
                <a:cs typeface="Merriweather Sans"/>
                <a:sym typeface="Merriweather Sans"/>
              </a:rPr>
              <a:t>3 1</a:t>
            </a:r>
            <a:endParaRPr sz="1000">
              <a:latin typeface="Merriweather Sans"/>
              <a:ea typeface="Merriweather Sans"/>
              <a:cs typeface="Merriweather Sans"/>
              <a:sym typeface="Merriweather Sans"/>
            </a:endParaRPr>
          </a:p>
        </p:txBody>
      </p:sp>
      <p:sp>
        <p:nvSpPr>
          <p:cNvPr id="278" name="Google Shape;278;p22"/>
          <p:cNvSpPr txBox="1"/>
          <p:nvPr/>
        </p:nvSpPr>
        <p:spPr>
          <a:xfrm>
            <a:off x="3724450" y="4603588"/>
            <a:ext cx="525000" cy="30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erriweather Sans"/>
                <a:ea typeface="Merriweather Sans"/>
                <a:cs typeface="Merriweather Sans"/>
                <a:sym typeface="Merriweather Sans"/>
              </a:rPr>
              <a:t>4 2</a:t>
            </a:r>
            <a:endParaRPr sz="1000">
              <a:latin typeface="Merriweather Sans"/>
              <a:ea typeface="Merriweather Sans"/>
              <a:cs typeface="Merriweather Sans"/>
              <a:sym typeface="Merriweather Sans"/>
            </a:endParaRPr>
          </a:p>
        </p:txBody>
      </p:sp>
      <p:sp>
        <p:nvSpPr>
          <p:cNvPr id="279" name="Google Shape;279;p22"/>
          <p:cNvSpPr txBox="1"/>
          <p:nvPr/>
        </p:nvSpPr>
        <p:spPr>
          <a:xfrm>
            <a:off x="3724450" y="5037113"/>
            <a:ext cx="525000" cy="30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erriweather Sans"/>
                <a:ea typeface="Merriweather Sans"/>
                <a:cs typeface="Merriweather Sans"/>
                <a:sym typeface="Merriweather Sans"/>
              </a:rPr>
              <a:t>2 1</a:t>
            </a:r>
            <a:endParaRPr sz="1000">
              <a:latin typeface="Merriweather Sans"/>
              <a:ea typeface="Merriweather Sans"/>
              <a:cs typeface="Merriweather Sans"/>
              <a:sym typeface="Merriweather Sans"/>
            </a:endParaRPr>
          </a:p>
        </p:txBody>
      </p:sp>
      <p:sp>
        <p:nvSpPr>
          <p:cNvPr id="280" name="Google Shape;280;p22"/>
          <p:cNvSpPr txBox="1"/>
          <p:nvPr/>
        </p:nvSpPr>
        <p:spPr>
          <a:xfrm>
            <a:off x="3724450" y="5577488"/>
            <a:ext cx="525000" cy="30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erriweather Sans"/>
                <a:ea typeface="Merriweather Sans"/>
                <a:cs typeface="Merriweather Sans"/>
                <a:sym typeface="Merriweather Sans"/>
              </a:rPr>
              <a:t>1 2</a:t>
            </a:r>
            <a:endParaRPr sz="1000">
              <a:latin typeface="Merriweather Sans"/>
              <a:ea typeface="Merriweather Sans"/>
              <a:cs typeface="Merriweather Sans"/>
              <a:sym typeface="Merriweather Sans"/>
            </a:endParaRPr>
          </a:p>
        </p:txBody>
      </p:sp>
      <p:sp>
        <p:nvSpPr>
          <p:cNvPr id="281" name="Google Shape;281;p22"/>
          <p:cNvSpPr txBox="1"/>
          <p:nvPr/>
        </p:nvSpPr>
        <p:spPr>
          <a:xfrm>
            <a:off x="127000" y="158754"/>
            <a:ext cx="8902800" cy="7809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C28220"/>
              </a:buClr>
              <a:buSzPts val="4000"/>
              <a:buFont typeface="Georgia"/>
              <a:buNone/>
            </a:pPr>
            <a:r>
              <a:rPr lang="en-US" sz="4000">
                <a:solidFill>
                  <a:srgbClr val="C28220"/>
                </a:solidFill>
                <a:latin typeface="Georgia"/>
                <a:ea typeface="Georgia"/>
                <a:cs typeface="Georgia"/>
                <a:sym typeface="Georgia"/>
              </a:rPr>
              <a:t>Emotional State - </a:t>
            </a:r>
            <a:r>
              <a:rPr lang="en-US" sz="2400">
                <a:solidFill>
                  <a:srgbClr val="C28220"/>
                </a:solidFill>
                <a:latin typeface="Georgia"/>
                <a:ea typeface="Georgia"/>
                <a:cs typeface="Georgia"/>
                <a:sym typeface="Georgia"/>
              </a:rPr>
              <a:t>Outcome Measure #2</a:t>
            </a:r>
            <a:endParaRPr sz="2400">
              <a:solidFill>
                <a:srgbClr val="C28220"/>
              </a:solidFill>
              <a:latin typeface="Georgia"/>
              <a:ea typeface="Georgia"/>
              <a:cs typeface="Georgia"/>
              <a:sym typeface="Georgia"/>
            </a:endParaRPr>
          </a:p>
        </p:txBody>
      </p:sp>
      <p:pic>
        <p:nvPicPr>
          <p:cNvPr id="282" name="Google Shape;282;p22"/>
          <p:cNvPicPr preferRelativeResize="0"/>
          <p:nvPr/>
        </p:nvPicPr>
        <p:blipFill>
          <a:blip r:embed="rId4">
            <a:alphaModFix/>
          </a:blip>
          <a:stretch>
            <a:fillRect/>
          </a:stretch>
        </p:blipFill>
        <p:spPr>
          <a:xfrm>
            <a:off x="152400" y="2605950"/>
            <a:ext cx="3419650" cy="921406"/>
          </a:xfrm>
          <a:prstGeom prst="rect">
            <a:avLst/>
          </a:prstGeom>
          <a:noFill/>
          <a:ln>
            <a:noFill/>
          </a:ln>
        </p:spPr>
      </p:pic>
      <p:pic>
        <p:nvPicPr>
          <p:cNvPr id="283" name="Google Shape;283;p22"/>
          <p:cNvPicPr preferRelativeResize="0"/>
          <p:nvPr/>
        </p:nvPicPr>
        <p:blipFill>
          <a:blip r:embed="rId5">
            <a:alphaModFix/>
          </a:blip>
          <a:stretch>
            <a:fillRect/>
          </a:stretch>
        </p:blipFill>
        <p:spPr>
          <a:xfrm>
            <a:off x="152400" y="3679756"/>
            <a:ext cx="3419650" cy="921406"/>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81" name="Google Shape;281;p22"/>
          <p:cNvSpPr txBox="1"/>
          <p:nvPr/>
        </p:nvSpPr>
        <p:spPr>
          <a:xfrm>
            <a:off x="127000" y="158754"/>
            <a:ext cx="8902800" cy="7809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C28220"/>
              </a:buClr>
              <a:buSzPts val="4000"/>
              <a:buFont typeface="Georgia"/>
              <a:buNone/>
            </a:pPr>
            <a:r>
              <a:rPr lang="en-US" sz="4000" dirty="0">
                <a:solidFill>
                  <a:srgbClr val="C28220"/>
                </a:solidFill>
                <a:latin typeface="Georgia"/>
                <a:ea typeface="Georgia"/>
                <a:cs typeface="Georgia"/>
                <a:sym typeface="Georgia"/>
              </a:rPr>
              <a:t>Activation</a:t>
            </a:r>
            <a:endParaRPr sz="2400" dirty="0">
              <a:solidFill>
                <a:srgbClr val="C28220"/>
              </a:solidFill>
              <a:latin typeface="Georgia"/>
              <a:ea typeface="Georgia"/>
              <a:cs typeface="Georgia"/>
              <a:sym typeface="Georgia"/>
            </a:endParaRPr>
          </a:p>
        </p:txBody>
      </p:sp>
      <p:pic>
        <p:nvPicPr>
          <p:cNvPr id="6" name="Picture 5" descr="A screenshot of text&#10;&#10;Description automatically generated">
            <a:extLst>
              <a:ext uri="{FF2B5EF4-FFF2-40B4-BE49-F238E27FC236}">
                <a16:creationId xmlns:a16="http://schemas.microsoft.com/office/drawing/2014/main" xmlns="" id="{5415DD88-8FFC-D749-B144-562A7BF9E602}"/>
              </a:ext>
            </a:extLst>
          </p:cNvPr>
          <p:cNvPicPr>
            <a:picLocks noChangeAspect="1"/>
          </p:cNvPicPr>
          <p:nvPr/>
        </p:nvPicPr>
        <p:blipFill>
          <a:blip r:embed="rId3"/>
          <a:stretch>
            <a:fillRect/>
          </a:stretch>
        </p:blipFill>
        <p:spPr>
          <a:xfrm>
            <a:off x="588" y="2495732"/>
            <a:ext cx="4577812" cy="4097567"/>
          </a:xfrm>
          <a:prstGeom prst="rect">
            <a:avLst/>
          </a:prstGeom>
        </p:spPr>
      </p:pic>
      <p:pic>
        <p:nvPicPr>
          <p:cNvPr id="8" name="Picture 7" descr="A screenshot of text&#10;&#10;Description automatically generated">
            <a:extLst>
              <a:ext uri="{FF2B5EF4-FFF2-40B4-BE49-F238E27FC236}">
                <a16:creationId xmlns:a16="http://schemas.microsoft.com/office/drawing/2014/main" xmlns="" id="{547270C8-CB31-3945-B04B-D01B70D6846B}"/>
              </a:ext>
            </a:extLst>
          </p:cNvPr>
          <p:cNvPicPr>
            <a:picLocks noChangeAspect="1"/>
          </p:cNvPicPr>
          <p:nvPr/>
        </p:nvPicPr>
        <p:blipFill>
          <a:blip r:embed="rId4"/>
          <a:stretch>
            <a:fillRect/>
          </a:stretch>
        </p:blipFill>
        <p:spPr>
          <a:xfrm>
            <a:off x="4566188" y="2495732"/>
            <a:ext cx="4577812" cy="4097567"/>
          </a:xfrm>
          <a:prstGeom prst="rect">
            <a:avLst/>
          </a:prstGeom>
        </p:spPr>
      </p:pic>
      <p:sp>
        <p:nvSpPr>
          <p:cNvPr id="9" name="TextBox 8">
            <a:extLst>
              <a:ext uri="{FF2B5EF4-FFF2-40B4-BE49-F238E27FC236}">
                <a16:creationId xmlns:a16="http://schemas.microsoft.com/office/drawing/2014/main" xmlns="" id="{47DB601F-0541-A847-B858-15C1E3532B0E}"/>
              </a:ext>
            </a:extLst>
          </p:cNvPr>
          <p:cNvSpPr txBox="1"/>
          <p:nvPr/>
        </p:nvSpPr>
        <p:spPr>
          <a:xfrm>
            <a:off x="127000" y="1363750"/>
            <a:ext cx="838200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Treatment Reduce Activation during and after the treatment,</a:t>
            </a:r>
          </a:p>
          <a:p>
            <a:pPr marL="285750" indent="-285750">
              <a:buFont typeface="Arial" panose="020B0604020202020204" pitchFamily="34" charset="0"/>
              <a:buChar char="•"/>
            </a:pPr>
            <a:r>
              <a:rPr lang="en-US" sz="2000" dirty="0"/>
              <a:t>Some treatment effect is not significant</a:t>
            </a:r>
          </a:p>
        </p:txBody>
      </p:sp>
    </p:spTree>
    <p:extLst>
      <p:ext uri="{BB962C8B-B14F-4D97-AF65-F5344CB8AC3E}">
        <p14:creationId xmlns:p14="http://schemas.microsoft.com/office/powerpoint/2010/main" val="994913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81" name="Google Shape;281;p22"/>
          <p:cNvSpPr txBox="1"/>
          <p:nvPr/>
        </p:nvSpPr>
        <p:spPr>
          <a:xfrm>
            <a:off x="127000" y="158754"/>
            <a:ext cx="8902800" cy="7809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C28220"/>
              </a:buClr>
              <a:buSzPts val="4000"/>
              <a:buFont typeface="Georgia"/>
              <a:buNone/>
            </a:pPr>
            <a:r>
              <a:rPr lang="en-US" sz="4000" dirty="0">
                <a:solidFill>
                  <a:srgbClr val="C28220"/>
                </a:solidFill>
                <a:latin typeface="Georgia"/>
                <a:ea typeface="Georgia"/>
                <a:cs typeface="Georgia"/>
                <a:sym typeface="Georgia"/>
              </a:rPr>
              <a:t>Pleasant</a:t>
            </a:r>
            <a:endParaRPr sz="2400" dirty="0">
              <a:solidFill>
                <a:srgbClr val="C28220"/>
              </a:solidFill>
              <a:latin typeface="Georgia"/>
              <a:ea typeface="Georgia"/>
              <a:cs typeface="Georgia"/>
              <a:sym typeface="Georgia"/>
            </a:endParaRPr>
          </a:p>
        </p:txBody>
      </p:sp>
      <p:sp>
        <p:nvSpPr>
          <p:cNvPr id="9" name="TextBox 8">
            <a:extLst>
              <a:ext uri="{FF2B5EF4-FFF2-40B4-BE49-F238E27FC236}">
                <a16:creationId xmlns:a16="http://schemas.microsoft.com/office/drawing/2014/main" xmlns="" id="{47DB601F-0541-A847-B858-15C1E3532B0E}"/>
              </a:ext>
            </a:extLst>
          </p:cNvPr>
          <p:cNvSpPr txBox="1"/>
          <p:nvPr/>
        </p:nvSpPr>
        <p:spPr>
          <a:xfrm>
            <a:off x="127000" y="1055973"/>
            <a:ext cx="8382000"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Treatment increase pleasant for Facebook and Instagram during the treatment, reduce pleasant for WeChat</a:t>
            </a:r>
          </a:p>
          <a:p>
            <a:pPr marL="285750" indent="-285750">
              <a:buFont typeface="Arial" panose="020B0604020202020204" pitchFamily="34" charset="0"/>
              <a:buChar char="•"/>
            </a:pPr>
            <a:r>
              <a:rPr lang="en-US" sz="2000" dirty="0"/>
              <a:t>People in the treatment group are less pleasant after the treatment</a:t>
            </a:r>
          </a:p>
          <a:p>
            <a:pPr marL="285750" indent="-285750">
              <a:buFont typeface="Arial" panose="020B0604020202020204" pitchFamily="34" charset="0"/>
              <a:buChar char="•"/>
            </a:pPr>
            <a:r>
              <a:rPr lang="en-US" sz="2000" dirty="0"/>
              <a:t>Some treatment effect is not significant</a:t>
            </a:r>
          </a:p>
        </p:txBody>
      </p:sp>
      <p:pic>
        <p:nvPicPr>
          <p:cNvPr id="3" name="Picture 2" descr="A close up of text on a white background&#10;&#10;Description automatically generated">
            <a:extLst>
              <a:ext uri="{FF2B5EF4-FFF2-40B4-BE49-F238E27FC236}">
                <a16:creationId xmlns:a16="http://schemas.microsoft.com/office/drawing/2014/main" xmlns="" id="{101D2D4C-FAE1-0248-9757-BDC56EEAD8BD}"/>
              </a:ext>
            </a:extLst>
          </p:cNvPr>
          <p:cNvPicPr>
            <a:picLocks noChangeAspect="1"/>
          </p:cNvPicPr>
          <p:nvPr/>
        </p:nvPicPr>
        <p:blipFill>
          <a:blip r:embed="rId3"/>
          <a:stretch>
            <a:fillRect/>
          </a:stretch>
        </p:blipFill>
        <p:spPr>
          <a:xfrm>
            <a:off x="588" y="2495732"/>
            <a:ext cx="4787312" cy="4097568"/>
          </a:xfrm>
          <a:prstGeom prst="rect">
            <a:avLst/>
          </a:prstGeom>
        </p:spPr>
      </p:pic>
      <p:pic>
        <p:nvPicPr>
          <p:cNvPr id="5" name="Picture 4" descr="A close up of text on a white background&#10;&#10;Description automatically generated">
            <a:extLst>
              <a:ext uri="{FF2B5EF4-FFF2-40B4-BE49-F238E27FC236}">
                <a16:creationId xmlns:a16="http://schemas.microsoft.com/office/drawing/2014/main" xmlns="" id="{CCF48F9E-E94A-F442-B7D5-F937C82074AA}"/>
              </a:ext>
            </a:extLst>
          </p:cNvPr>
          <p:cNvPicPr>
            <a:picLocks noChangeAspect="1"/>
          </p:cNvPicPr>
          <p:nvPr/>
        </p:nvPicPr>
        <p:blipFill>
          <a:blip r:embed="rId4"/>
          <a:stretch>
            <a:fillRect/>
          </a:stretch>
        </p:blipFill>
        <p:spPr>
          <a:xfrm>
            <a:off x="4578300" y="2495732"/>
            <a:ext cx="4577812" cy="4097568"/>
          </a:xfrm>
          <a:prstGeom prst="rect">
            <a:avLst/>
          </a:prstGeom>
        </p:spPr>
      </p:pic>
    </p:spTree>
    <p:extLst>
      <p:ext uri="{BB962C8B-B14F-4D97-AF65-F5344CB8AC3E}">
        <p14:creationId xmlns:p14="http://schemas.microsoft.com/office/powerpoint/2010/main" val="649265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4"/>
          <p:cNvSpPr txBox="1"/>
          <p:nvPr/>
        </p:nvSpPr>
        <p:spPr>
          <a:xfrm>
            <a:off x="127000" y="158754"/>
            <a:ext cx="8902700" cy="78104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C28220"/>
              </a:buClr>
              <a:buSzPts val="4000"/>
              <a:buFont typeface="Georgia"/>
              <a:buNone/>
            </a:pPr>
            <a:r>
              <a:rPr lang="en-US" sz="4000">
                <a:solidFill>
                  <a:srgbClr val="C28220"/>
                </a:solidFill>
                <a:latin typeface="Georgia"/>
                <a:ea typeface="Georgia"/>
                <a:cs typeface="Georgia"/>
                <a:sym typeface="Georgia"/>
              </a:rPr>
              <a:t>Open Questions/Concerns</a:t>
            </a:r>
            <a:endParaRPr/>
          </a:p>
        </p:txBody>
      </p:sp>
      <p:sp>
        <p:nvSpPr>
          <p:cNvPr id="297" name="Google Shape;297;p24"/>
          <p:cNvSpPr txBox="1">
            <a:spLocks noGrp="1"/>
          </p:cNvSpPr>
          <p:nvPr>
            <p:ph type="body" idx="1"/>
          </p:nvPr>
        </p:nvSpPr>
        <p:spPr>
          <a:xfrm>
            <a:off x="126999" y="1047758"/>
            <a:ext cx="9017001" cy="4535624"/>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rgbClr val="2D637F"/>
              </a:buClr>
              <a:buSzPts val="2000"/>
              <a:buFont typeface="Calibri"/>
              <a:buAutoNum type="arabicPeriod"/>
            </a:pPr>
            <a:r>
              <a:rPr lang="en-US" sz="2000" dirty="0"/>
              <a:t>How can we better motivate subjects to abstain for 1 week from using their favorite social media app?</a:t>
            </a:r>
            <a:endParaRPr lang="en-US" dirty="0"/>
          </a:p>
          <a:p>
            <a:pPr marL="457200" lvl="0" indent="-457200" algn="l" rtl="0">
              <a:spcBef>
                <a:spcPts val="0"/>
              </a:spcBef>
              <a:spcAft>
                <a:spcPts val="0"/>
              </a:spcAft>
              <a:buClr>
                <a:srgbClr val="2D637F"/>
              </a:buClr>
              <a:buSzPts val="2000"/>
              <a:buFont typeface="Calibri"/>
              <a:buAutoNum type="arabicPeriod"/>
            </a:pPr>
            <a:endParaRPr lang="en-US" sz="2000" dirty="0"/>
          </a:p>
          <a:p>
            <a:pPr marL="457200" lvl="0" indent="-457200" algn="l" rtl="0">
              <a:spcBef>
                <a:spcPts val="0"/>
              </a:spcBef>
              <a:spcAft>
                <a:spcPts val="0"/>
              </a:spcAft>
              <a:buClr>
                <a:srgbClr val="2D637F"/>
              </a:buClr>
              <a:buSzPts val="2000"/>
              <a:buFont typeface="Calibri"/>
              <a:buAutoNum type="arabicPeriod"/>
            </a:pPr>
            <a:r>
              <a:rPr lang="en-US" sz="2000" dirty="0"/>
              <a:t>How can we </a:t>
            </a:r>
            <a:r>
              <a:rPr lang="en-US" sz="2000" dirty="0" smtClean="0"/>
              <a:t>effectively measure </a:t>
            </a:r>
            <a:r>
              <a:rPr lang="en-US" sz="2000" dirty="0"/>
              <a:t>the long-term effects of our treatment (i.e., 1 week of reminder emails)?</a:t>
            </a:r>
            <a:endParaRPr lang="en-US" dirty="0"/>
          </a:p>
          <a:p>
            <a:pPr marL="457200" lvl="0" indent="-457200" algn="l" rtl="0">
              <a:spcBef>
                <a:spcPts val="0"/>
              </a:spcBef>
              <a:spcAft>
                <a:spcPts val="0"/>
              </a:spcAft>
              <a:buClr>
                <a:srgbClr val="2D637F"/>
              </a:buClr>
              <a:buSzPts val="2000"/>
              <a:buFont typeface="Calibri"/>
              <a:buAutoNum type="arabicPeriod"/>
            </a:pPr>
            <a:endParaRPr lang="en-US" sz="2000" dirty="0"/>
          </a:p>
          <a:p>
            <a:pPr marL="457200" lvl="0" indent="-457200" algn="l" rtl="0">
              <a:spcBef>
                <a:spcPts val="0"/>
              </a:spcBef>
              <a:spcAft>
                <a:spcPts val="0"/>
              </a:spcAft>
              <a:buClr>
                <a:srgbClr val="2D637F"/>
              </a:buClr>
              <a:buSzPts val="2000"/>
              <a:buFont typeface="Calibri"/>
              <a:buAutoNum type="arabicPeriod"/>
            </a:pPr>
            <a:r>
              <a:rPr lang="en-US" sz="2000" dirty="0"/>
              <a:t>How could we have made it easier for subjects to report their screen time usage, besides asking for Screen Time snapshots?</a:t>
            </a:r>
            <a:endParaRPr dirty="0"/>
          </a:p>
          <a:p>
            <a:pPr marL="457200" lvl="0" indent="-330200" algn="l" rtl="0">
              <a:spcBef>
                <a:spcPts val="400"/>
              </a:spcBef>
              <a:spcAft>
                <a:spcPts val="0"/>
              </a:spcAft>
              <a:buClr>
                <a:srgbClr val="2D637F"/>
              </a:buClr>
              <a:buSzPts val="2000"/>
              <a:buFont typeface="Calibri"/>
              <a:buNone/>
            </a:pPr>
            <a:endParaRPr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6"/>
          <p:cNvSpPr txBox="1">
            <a:spLocks noGrp="1"/>
          </p:cNvSpPr>
          <p:nvPr>
            <p:ph type="title"/>
          </p:nvPr>
        </p:nvSpPr>
        <p:spPr>
          <a:xfrm>
            <a:off x="457200" y="1250032"/>
            <a:ext cx="7766050" cy="115035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C28220"/>
              </a:buClr>
              <a:buSzPts val="4200"/>
              <a:buFont typeface="Georgia"/>
              <a:buNone/>
            </a:pPr>
            <a:r>
              <a:rPr lang="en-US"/>
              <a:t>Thank you!</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7"/>
          <p:cNvSpPr txBox="1">
            <a:spLocks noGrp="1"/>
          </p:cNvSpPr>
          <p:nvPr>
            <p:ph type="title"/>
          </p:nvPr>
        </p:nvSpPr>
        <p:spPr>
          <a:xfrm>
            <a:off x="457200" y="1250032"/>
            <a:ext cx="7766050" cy="115035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C28220"/>
              </a:buClr>
              <a:buSzPts val="4200"/>
              <a:buFont typeface="Georgia"/>
              <a:buNone/>
            </a:pPr>
            <a:r>
              <a:rPr lang="en-US"/>
              <a:t>Backup</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9"/>
          <p:cNvSpPr txBox="1"/>
          <p:nvPr/>
        </p:nvSpPr>
        <p:spPr>
          <a:xfrm>
            <a:off x="127000" y="158754"/>
            <a:ext cx="8902700" cy="78104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C28220"/>
              </a:buClr>
              <a:buSzPts val="4000"/>
              <a:buFont typeface="Georgia"/>
              <a:buNone/>
            </a:pPr>
            <a:r>
              <a:rPr lang="en-US" sz="4000">
                <a:solidFill>
                  <a:srgbClr val="C28220"/>
                </a:solidFill>
                <a:latin typeface="Georgia"/>
                <a:ea typeface="Georgia"/>
                <a:cs typeface="Georgia"/>
                <a:sym typeface="Georgia"/>
              </a:rPr>
              <a:t>Motivation</a:t>
            </a:r>
            <a:endParaRPr/>
          </a:p>
        </p:txBody>
      </p:sp>
      <p:pic>
        <p:nvPicPr>
          <p:cNvPr id="51" name="Google Shape;51;p9"/>
          <p:cNvPicPr preferRelativeResize="0"/>
          <p:nvPr/>
        </p:nvPicPr>
        <p:blipFill rotWithShape="1">
          <a:blip r:embed="rId3">
            <a:alphaModFix/>
          </a:blip>
          <a:srcRect/>
          <a:stretch/>
        </p:blipFill>
        <p:spPr>
          <a:xfrm>
            <a:off x="5388664" y="1000143"/>
            <a:ext cx="3289054" cy="2447908"/>
          </a:xfrm>
          <a:prstGeom prst="rect">
            <a:avLst/>
          </a:prstGeom>
          <a:noFill/>
          <a:ln>
            <a:noFill/>
          </a:ln>
        </p:spPr>
      </p:pic>
      <p:pic>
        <p:nvPicPr>
          <p:cNvPr id="52" name="Google Shape;52;p9"/>
          <p:cNvPicPr preferRelativeResize="0"/>
          <p:nvPr/>
        </p:nvPicPr>
        <p:blipFill rotWithShape="1">
          <a:blip r:embed="rId4">
            <a:alphaModFix/>
          </a:blip>
          <a:srcRect/>
          <a:stretch/>
        </p:blipFill>
        <p:spPr>
          <a:xfrm>
            <a:off x="214763" y="1000142"/>
            <a:ext cx="4393326" cy="2447908"/>
          </a:xfrm>
          <a:prstGeom prst="rect">
            <a:avLst/>
          </a:prstGeom>
          <a:noFill/>
          <a:ln>
            <a:noFill/>
          </a:ln>
        </p:spPr>
      </p:pic>
      <p:pic>
        <p:nvPicPr>
          <p:cNvPr id="53" name="Google Shape;53;p9"/>
          <p:cNvPicPr preferRelativeResize="0"/>
          <p:nvPr/>
        </p:nvPicPr>
        <p:blipFill rotWithShape="1">
          <a:blip r:embed="rId5">
            <a:alphaModFix/>
          </a:blip>
          <a:srcRect/>
          <a:stretch/>
        </p:blipFill>
        <p:spPr>
          <a:xfrm>
            <a:off x="5388664" y="3348585"/>
            <a:ext cx="3285095" cy="2207973"/>
          </a:xfrm>
          <a:prstGeom prst="rect">
            <a:avLst/>
          </a:prstGeom>
          <a:noFill/>
          <a:ln>
            <a:noFill/>
          </a:ln>
        </p:spPr>
      </p:pic>
      <p:pic>
        <p:nvPicPr>
          <p:cNvPr id="54" name="Google Shape;54;p9"/>
          <p:cNvPicPr preferRelativeResize="0"/>
          <p:nvPr/>
        </p:nvPicPr>
        <p:blipFill rotWithShape="1">
          <a:blip r:embed="rId6">
            <a:alphaModFix/>
          </a:blip>
          <a:srcRect/>
          <a:stretch/>
        </p:blipFill>
        <p:spPr>
          <a:xfrm>
            <a:off x="214763" y="3348585"/>
            <a:ext cx="4393326" cy="221334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2"/>
          <p:cNvSpPr/>
          <p:nvPr/>
        </p:nvSpPr>
        <p:spPr>
          <a:xfrm>
            <a:off x="2392680" y="6050280"/>
            <a:ext cx="4572000" cy="334612"/>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59" name="Google Shape;359;p32"/>
          <p:cNvSpPr txBox="1"/>
          <p:nvPr/>
        </p:nvSpPr>
        <p:spPr>
          <a:xfrm>
            <a:off x="127000" y="158754"/>
            <a:ext cx="8902700" cy="78104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C28220"/>
              </a:buClr>
              <a:buSzPts val="4000"/>
              <a:buFont typeface="Georgia"/>
              <a:buNone/>
            </a:pPr>
            <a:r>
              <a:rPr lang="en-US" sz="4000">
                <a:solidFill>
                  <a:srgbClr val="C28220"/>
                </a:solidFill>
                <a:latin typeface="Georgia"/>
                <a:ea typeface="Georgia"/>
                <a:cs typeface="Georgia"/>
                <a:sym typeface="Georgia"/>
              </a:rPr>
              <a:t>Attrition</a:t>
            </a:r>
            <a:endParaRPr/>
          </a:p>
        </p:txBody>
      </p:sp>
      <p:pic>
        <p:nvPicPr>
          <p:cNvPr id="360" name="Google Shape;360;p32"/>
          <p:cNvPicPr preferRelativeResize="0"/>
          <p:nvPr/>
        </p:nvPicPr>
        <p:blipFill rotWithShape="1">
          <a:blip r:embed="rId3">
            <a:alphaModFix/>
          </a:blip>
          <a:srcRect/>
          <a:stretch/>
        </p:blipFill>
        <p:spPr>
          <a:xfrm>
            <a:off x="0" y="442627"/>
            <a:ext cx="9144000" cy="597274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3"/>
          <p:cNvSpPr txBox="1">
            <a:spLocks noGrp="1"/>
          </p:cNvSpPr>
          <p:nvPr>
            <p:ph type="body" idx="1"/>
          </p:nvPr>
        </p:nvSpPr>
        <p:spPr>
          <a:xfrm>
            <a:off x="301849" y="1233697"/>
            <a:ext cx="8842151" cy="56081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During the Treatment - Week 1</a:t>
            </a:r>
          </a:p>
          <a:p>
            <a:pPr marL="0" lvl="0" indent="0" algn="l" rtl="0">
              <a:spcBef>
                <a:spcPts val="360"/>
              </a:spcBef>
              <a:spcAft>
                <a:spcPts val="0"/>
              </a:spcAft>
              <a:buNone/>
            </a:pPr>
            <a:endParaRPr lang="en-US" dirty="0"/>
          </a:p>
          <a:p>
            <a:pPr marL="0" lvl="0" indent="0" algn="l" rtl="0">
              <a:spcBef>
                <a:spcPts val="360"/>
              </a:spcBef>
              <a:spcAft>
                <a:spcPts val="0"/>
              </a:spcAft>
              <a:buNone/>
            </a:pPr>
            <a:endParaRPr lang="en-US" dirty="0"/>
          </a:p>
          <a:p>
            <a:pPr marL="0" lvl="0" indent="0" algn="l" rtl="0">
              <a:spcBef>
                <a:spcPts val="360"/>
              </a:spcBef>
              <a:spcAft>
                <a:spcPts val="0"/>
              </a:spcAft>
              <a:buNone/>
            </a:pPr>
            <a:endParaRPr lang="en-US" dirty="0"/>
          </a:p>
          <a:p>
            <a:pPr marL="0" lvl="0" indent="0" algn="l" rtl="0">
              <a:spcBef>
                <a:spcPts val="360"/>
              </a:spcBef>
              <a:spcAft>
                <a:spcPts val="0"/>
              </a:spcAft>
              <a:buNone/>
            </a:pPr>
            <a:endParaRPr lang="en-US" dirty="0"/>
          </a:p>
          <a:p>
            <a:pPr marL="0" lvl="0" indent="0" algn="l" rtl="0">
              <a:spcBef>
                <a:spcPts val="360"/>
              </a:spcBef>
              <a:spcAft>
                <a:spcPts val="0"/>
              </a:spcAft>
              <a:buNone/>
            </a:pPr>
            <a:endParaRPr lang="en-US" dirty="0"/>
          </a:p>
          <a:p>
            <a:pPr marL="0" lvl="0" indent="0" algn="l" rtl="0">
              <a:spcBef>
                <a:spcPts val="360"/>
              </a:spcBef>
              <a:spcAft>
                <a:spcPts val="0"/>
              </a:spcAft>
              <a:buNone/>
            </a:pPr>
            <a:endParaRPr lang="en-US" dirty="0"/>
          </a:p>
          <a:p>
            <a:pPr marL="0" lvl="0" indent="0" algn="l" rtl="0">
              <a:spcBef>
                <a:spcPts val="360"/>
              </a:spcBef>
              <a:spcAft>
                <a:spcPts val="0"/>
              </a:spcAft>
              <a:buNone/>
            </a:pPr>
            <a:endParaRPr lang="en-US" dirty="0"/>
          </a:p>
          <a:p>
            <a:pPr marL="0" lvl="0" indent="0" algn="l" rtl="0">
              <a:spcBef>
                <a:spcPts val="360"/>
              </a:spcBef>
              <a:spcAft>
                <a:spcPts val="0"/>
              </a:spcAft>
              <a:buNone/>
            </a:pPr>
            <a:r>
              <a:rPr lang="en-US" sz="1600" dirty="0"/>
              <a:t>“+”: increase; “-”: decrease</a:t>
            </a:r>
          </a:p>
          <a:p>
            <a:pPr marL="0" lvl="0" indent="0" algn="l" rtl="0">
              <a:spcBef>
                <a:spcPts val="360"/>
              </a:spcBef>
              <a:spcAft>
                <a:spcPts val="0"/>
              </a:spcAft>
              <a:buNone/>
            </a:pPr>
            <a:r>
              <a:rPr lang="en-US" sz="1600" dirty="0"/>
              <a:t>“*”: Treatment Effect Significance</a:t>
            </a:r>
          </a:p>
          <a:p>
            <a:pPr marL="0" lvl="0" indent="0" algn="l" rtl="0">
              <a:spcBef>
                <a:spcPts val="360"/>
              </a:spcBef>
              <a:spcAft>
                <a:spcPts val="0"/>
              </a:spcAft>
              <a:buNone/>
            </a:pPr>
            <a:endParaRPr dirty="0"/>
          </a:p>
        </p:txBody>
      </p:sp>
      <p:sp>
        <p:nvSpPr>
          <p:cNvPr id="290" name="Google Shape;290;p23"/>
          <p:cNvSpPr txBox="1"/>
          <p:nvPr/>
        </p:nvSpPr>
        <p:spPr>
          <a:xfrm>
            <a:off x="127000" y="158754"/>
            <a:ext cx="8902800" cy="7809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C28220"/>
              </a:buClr>
              <a:buSzPts val="4000"/>
              <a:buFont typeface="Georgia"/>
              <a:buNone/>
            </a:pPr>
            <a:r>
              <a:rPr lang="en-US" sz="4000" dirty="0">
                <a:solidFill>
                  <a:srgbClr val="C28220"/>
                </a:solidFill>
                <a:latin typeface="Georgia"/>
                <a:ea typeface="Georgia"/>
                <a:cs typeface="Georgia"/>
                <a:sym typeface="Georgia"/>
              </a:rPr>
              <a:t>Conclusions on Treatment Effect</a:t>
            </a:r>
            <a:endParaRPr sz="2400" dirty="0">
              <a:solidFill>
                <a:srgbClr val="C28220"/>
              </a:solidFill>
              <a:latin typeface="Georgia"/>
              <a:ea typeface="Georgia"/>
              <a:cs typeface="Georgia"/>
              <a:sym typeface="Georgia"/>
            </a:endParaRPr>
          </a:p>
        </p:txBody>
      </p:sp>
      <p:graphicFrame>
        <p:nvGraphicFramePr>
          <p:cNvPr id="2" name="Table 1">
            <a:extLst>
              <a:ext uri="{FF2B5EF4-FFF2-40B4-BE49-F238E27FC236}">
                <a16:creationId xmlns:a16="http://schemas.microsoft.com/office/drawing/2014/main" xmlns="" id="{44806ACD-A4CD-B047-8403-3BC2643A5EFF}"/>
              </a:ext>
            </a:extLst>
          </p:cNvPr>
          <p:cNvGraphicFramePr>
            <a:graphicFrameLocks noGrp="1"/>
          </p:cNvGraphicFramePr>
          <p:nvPr>
            <p:extLst>
              <p:ext uri="{D42A27DB-BD31-4B8C-83A1-F6EECF244321}">
                <p14:modId xmlns:p14="http://schemas.microsoft.com/office/powerpoint/2010/main" val="3118777461"/>
              </p:ext>
            </p:extLst>
          </p:nvPr>
        </p:nvGraphicFramePr>
        <p:xfrm>
          <a:off x="1089760" y="2088554"/>
          <a:ext cx="6511192" cy="2026244"/>
        </p:xfrm>
        <a:graphic>
          <a:graphicData uri="http://schemas.openxmlformats.org/drawingml/2006/table">
            <a:tbl>
              <a:tblPr firstRow="1" bandRow="1">
                <a:tableStyleId>{B301B821-A1FF-4177-AEE7-76D212191A09}</a:tableStyleId>
              </a:tblPr>
              <a:tblGrid>
                <a:gridCol w="1627798">
                  <a:extLst>
                    <a:ext uri="{9D8B030D-6E8A-4147-A177-3AD203B41FA5}">
                      <a16:colId xmlns:a16="http://schemas.microsoft.com/office/drawing/2014/main" xmlns="" val="884682811"/>
                    </a:ext>
                  </a:extLst>
                </a:gridCol>
                <a:gridCol w="1627798">
                  <a:extLst>
                    <a:ext uri="{9D8B030D-6E8A-4147-A177-3AD203B41FA5}">
                      <a16:colId xmlns:a16="http://schemas.microsoft.com/office/drawing/2014/main" xmlns="" val="1735757805"/>
                    </a:ext>
                  </a:extLst>
                </a:gridCol>
                <a:gridCol w="1627798">
                  <a:extLst>
                    <a:ext uri="{9D8B030D-6E8A-4147-A177-3AD203B41FA5}">
                      <a16:colId xmlns:a16="http://schemas.microsoft.com/office/drawing/2014/main" xmlns="" val="3664172442"/>
                    </a:ext>
                  </a:extLst>
                </a:gridCol>
                <a:gridCol w="1627798">
                  <a:extLst>
                    <a:ext uri="{9D8B030D-6E8A-4147-A177-3AD203B41FA5}">
                      <a16:colId xmlns:a16="http://schemas.microsoft.com/office/drawing/2014/main" xmlns="" val="1096018526"/>
                    </a:ext>
                  </a:extLst>
                </a:gridCol>
              </a:tblGrid>
              <a:tr h="506561">
                <a:tc>
                  <a:txBody>
                    <a:bodyPr/>
                    <a:lstStyle/>
                    <a:p>
                      <a:r>
                        <a:rPr lang="en-US" dirty="0"/>
                        <a:t>App Name</a:t>
                      </a:r>
                    </a:p>
                  </a:txBody>
                  <a:tcPr/>
                </a:tc>
                <a:tc>
                  <a:txBody>
                    <a:bodyPr/>
                    <a:lstStyle/>
                    <a:p>
                      <a:r>
                        <a:rPr lang="en-US" dirty="0"/>
                        <a:t>Daily Usage</a:t>
                      </a:r>
                    </a:p>
                  </a:txBody>
                  <a:tcPr/>
                </a:tc>
                <a:tc>
                  <a:txBody>
                    <a:bodyPr/>
                    <a:lstStyle/>
                    <a:p>
                      <a:r>
                        <a:rPr lang="en-US" dirty="0"/>
                        <a:t>Activation</a:t>
                      </a:r>
                    </a:p>
                  </a:txBody>
                  <a:tcPr/>
                </a:tc>
                <a:tc>
                  <a:txBody>
                    <a:bodyPr/>
                    <a:lstStyle/>
                    <a:p>
                      <a:r>
                        <a:rPr lang="en-US" dirty="0"/>
                        <a:t>Pleasant</a:t>
                      </a:r>
                    </a:p>
                  </a:txBody>
                  <a:tcPr/>
                </a:tc>
                <a:extLst>
                  <a:ext uri="{0D108BD9-81ED-4DB2-BD59-A6C34878D82A}">
                    <a16:rowId xmlns:a16="http://schemas.microsoft.com/office/drawing/2014/main" xmlns="" val="1329969095"/>
                  </a:ext>
                </a:extLst>
              </a:tr>
              <a:tr h="506561">
                <a:tc>
                  <a:txBody>
                    <a:bodyPr/>
                    <a:lstStyle/>
                    <a:p>
                      <a:pPr algn="ctr"/>
                      <a:r>
                        <a:rPr lang="en-US" sz="1600" dirty="0"/>
                        <a:t>Facebook</a:t>
                      </a:r>
                    </a:p>
                  </a:txBody>
                  <a:tcPr/>
                </a:tc>
                <a:tc>
                  <a:txBody>
                    <a:bodyPr/>
                    <a:lstStyle/>
                    <a:p>
                      <a:pPr algn="ctr"/>
                      <a:r>
                        <a:rPr lang="en-US" sz="1600" dirty="0"/>
                        <a:t>+</a:t>
                      </a:r>
                    </a:p>
                  </a:txBody>
                  <a:tcPr/>
                </a:tc>
                <a:tc>
                  <a:txBody>
                    <a:bodyPr/>
                    <a:lstStyle/>
                    <a:p>
                      <a:pPr algn="ctr"/>
                      <a:r>
                        <a:rPr lang="en-US" sz="1600" dirty="0"/>
                        <a:t>-</a:t>
                      </a:r>
                    </a:p>
                  </a:txBody>
                  <a:tcPr/>
                </a:tc>
                <a:tc>
                  <a:txBody>
                    <a:bodyPr/>
                    <a:lstStyle/>
                    <a:p>
                      <a:pPr algn="ctr"/>
                      <a:r>
                        <a:rPr lang="en-US" sz="1600" dirty="0"/>
                        <a:t>+</a:t>
                      </a:r>
                    </a:p>
                  </a:txBody>
                  <a:tcPr/>
                </a:tc>
                <a:extLst>
                  <a:ext uri="{0D108BD9-81ED-4DB2-BD59-A6C34878D82A}">
                    <a16:rowId xmlns:a16="http://schemas.microsoft.com/office/drawing/2014/main" xmlns="" val="2588340770"/>
                  </a:ext>
                </a:extLst>
              </a:tr>
              <a:tr h="506561">
                <a:tc>
                  <a:txBody>
                    <a:bodyPr/>
                    <a:lstStyle/>
                    <a:p>
                      <a:pPr algn="ctr"/>
                      <a:r>
                        <a:rPr lang="en-US" sz="1600" dirty="0"/>
                        <a:t>Instagram</a:t>
                      </a:r>
                    </a:p>
                  </a:txBody>
                  <a:tcPr/>
                </a:tc>
                <a:tc>
                  <a:txBody>
                    <a:bodyPr/>
                    <a:lstStyle/>
                    <a:p>
                      <a:pPr algn="ctr"/>
                      <a:r>
                        <a:rPr lang="en-US" sz="1600" dirty="0"/>
                        <a:t>+</a:t>
                      </a:r>
                    </a:p>
                  </a:txBody>
                  <a:tcPr/>
                </a:tc>
                <a:tc>
                  <a:txBody>
                    <a:bodyPr/>
                    <a:lstStyle/>
                    <a:p>
                      <a:pPr algn="ctr"/>
                      <a:r>
                        <a:rPr lang="en-US" sz="1600" dirty="0"/>
                        <a:t>+</a:t>
                      </a:r>
                    </a:p>
                  </a:txBody>
                  <a:tcPr/>
                </a:tc>
                <a:tc>
                  <a:txBody>
                    <a:bodyPr/>
                    <a:lstStyle/>
                    <a:p>
                      <a:pPr algn="ctr"/>
                      <a:r>
                        <a:rPr lang="en-US" sz="1600" dirty="0"/>
                        <a:t>+</a:t>
                      </a:r>
                    </a:p>
                  </a:txBody>
                  <a:tcPr/>
                </a:tc>
                <a:extLst>
                  <a:ext uri="{0D108BD9-81ED-4DB2-BD59-A6C34878D82A}">
                    <a16:rowId xmlns:a16="http://schemas.microsoft.com/office/drawing/2014/main" xmlns="" val="2475565451"/>
                  </a:ext>
                </a:extLst>
              </a:tr>
              <a:tr h="506561">
                <a:tc>
                  <a:txBody>
                    <a:bodyPr/>
                    <a:lstStyle/>
                    <a:p>
                      <a:pPr algn="ctr"/>
                      <a:r>
                        <a:rPr lang="en-US" sz="1600" dirty="0"/>
                        <a:t>WeChat</a:t>
                      </a:r>
                    </a:p>
                  </a:txBody>
                  <a:tcPr/>
                </a:tc>
                <a:tc>
                  <a:txBody>
                    <a:bodyPr/>
                    <a:lstStyle/>
                    <a:p>
                      <a:pPr algn="ctr"/>
                      <a:r>
                        <a:rPr lang="en-US" sz="1600" dirty="0"/>
                        <a:t>-</a:t>
                      </a:r>
                    </a:p>
                  </a:txBody>
                  <a:tcPr/>
                </a:tc>
                <a:tc>
                  <a:txBody>
                    <a:bodyPr/>
                    <a:lstStyle/>
                    <a:p>
                      <a:pPr algn="ctr"/>
                      <a:r>
                        <a:rPr lang="en-US" sz="1600" dirty="0"/>
                        <a:t>-</a:t>
                      </a:r>
                    </a:p>
                  </a:txBody>
                  <a:tcPr/>
                </a:tc>
                <a:tc>
                  <a:txBody>
                    <a:bodyPr/>
                    <a:lstStyle/>
                    <a:p>
                      <a:pPr algn="ctr"/>
                      <a:r>
                        <a:rPr lang="en-US" sz="1600" dirty="0"/>
                        <a:t>+</a:t>
                      </a:r>
                    </a:p>
                  </a:txBody>
                  <a:tcPr/>
                </a:tc>
                <a:extLst>
                  <a:ext uri="{0D108BD9-81ED-4DB2-BD59-A6C34878D82A}">
                    <a16:rowId xmlns:a16="http://schemas.microsoft.com/office/drawing/2014/main" xmlns="" val="2566694280"/>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3"/>
          <p:cNvSpPr txBox="1">
            <a:spLocks noGrp="1"/>
          </p:cNvSpPr>
          <p:nvPr>
            <p:ph type="body" idx="1"/>
          </p:nvPr>
        </p:nvSpPr>
        <p:spPr>
          <a:xfrm>
            <a:off x="301849" y="1233697"/>
            <a:ext cx="8842151" cy="56081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After the Treatment - Week 2</a:t>
            </a:r>
          </a:p>
          <a:p>
            <a:pPr marL="0" lvl="0" indent="0" algn="l" rtl="0">
              <a:spcBef>
                <a:spcPts val="360"/>
              </a:spcBef>
              <a:spcAft>
                <a:spcPts val="0"/>
              </a:spcAft>
              <a:buNone/>
            </a:pPr>
            <a:endParaRPr lang="en-US" dirty="0"/>
          </a:p>
          <a:p>
            <a:pPr marL="0" lvl="0" indent="0" algn="l" rtl="0">
              <a:spcBef>
                <a:spcPts val="360"/>
              </a:spcBef>
              <a:spcAft>
                <a:spcPts val="0"/>
              </a:spcAft>
              <a:buNone/>
            </a:pPr>
            <a:endParaRPr lang="en-US" dirty="0"/>
          </a:p>
          <a:p>
            <a:pPr marL="0" lvl="0" indent="0" algn="l" rtl="0">
              <a:spcBef>
                <a:spcPts val="360"/>
              </a:spcBef>
              <a:spcAft>
                <a:spcPts val="0"/>
              </a:spcAft>
              <a:buNone/>
            </a:pPr>
            <a:endParaRPr lang="en-US" dirty="0"/>
          </a:p>
          <a:p>
            <a:pPr marL="0" lvl="0" indent="0" algn="l" rtl="0">
              <a:spcBef>
                <a:spcPts val="360"/>
              </a:spcBef>
              <a:spcAft>
                <a:spcPts val="0"/>
              </a:spcAft>
              <a:buNone/>
            </a:pPr>
            <a:endParaRPr lang="en-US" dirty="0"/>
          </a:p>
          <a:p>
            <a:pPr marL="0" lvl="0" indent="0" algn="l" rtl="0">
              <a:spcBef>
                <a:spcPts val="360"/>
              </a:spcBef>
              <a:spcAft>
                <a:spcPts val="0"/>
              </a:spcAft>
              <a:buNone/>
            </a:pPr>
            <a:endParaRPr lang="en-US" dirty="0"/>
          </a:p>
          <a:p>
            <a:pPr marL="0" lvl="0" indent="0" algn="l" rtl="0">
              <a:spcBef>
                <a:spcPts val="360"/>
              </a:spcBef>
              <a:spcAft>
                <a:spcPts val="0"/>
              </a:spcAft>
              <a:buNone/>
            </a:pPr>
            <a:endParaRPr lang="en-US" dirty="0"/>
          </a:p>
          <a:p>
            <a:pPr marL="0" lvl="0" indent="0" algn="l" rtl="0">
              <a:spcBef>
                <a:spcPts val="360"/>
              </a:spcBef>
              <a:spcAft>
                <a:spcPts val="0"/>
              </a:spcAft>
              <a:buNone/>
            </a:pPr>
            <a:endParaRPr lang="en-US" dirty="0"/>
          </a:p>
          <a:p>
            <a:pPr marL="0" lvl="0" indent="0">
              <a:buNone/>
            </a:pPr>
            <a:r>
              <a:rPr lang="en-US" sz="1600" dirty="0"/>
              <a:t>“+”: increase; “-”: decrease</a:t>
            </a:r>
          </a:p>
          <a:p>
            <a:pPr marL="0" lvl="0" indent="0">
              <a:buNone/>
            </a:pPr>
            <a:r>
              <a:rPr lang="en-US" sz="1600" dirty="0"/>
              <a:t>“*”: Treatment Effect Significance</a:t>
            </a:r>
          </a:p>
          <a:p>
            <a:pPr marL="0" lvl="0" indent="0" algn="l" rtl="0">
              <a:spcBef>
                <a:spcPts val="360"/>
              </a:spcBef>
              <a:spcAft>
                <a:spcPts val="0"/>
              </a:spcAft>
              <a:buNone/>
            </a:pPr>
            <a:endParaRPr dirty="0"/>
          </a:p>
        </p:txBody>
      </p:sp>
      <p:sp>
        <p:nvSpPr>
          <p:cNvPr id="290" name="Google Shape;290;p23"/>
          <p:cNvSpPr txBox="1"/>
          <p:nvPr/>
        </p:nvSpPr>
        <p:spPr>
          <a:xfrm>
            <a:off x="127000" y="158754"/>
            <a:ext cx="8902800" cy="7809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C28220"/>
              </a:buClr>
              <a:buSzPts val="4000"/>
              <a:buFont typeface="Georgia"/>
              <a:buNone/>
            </a:pPr>
            <a:r>
              <a:rPr lang="en-US" sz="4000" dirty="0">
                <a:solidFill>
                  <a:srgbClr val="C28220"/>
                </a:solidFill>
                <a:latin typeface="Georgia"/>
                <a:ea typeface="Georgia"/>
                <a:cs typeface="Georgia"/>
                <a:sym typeface="Georgia"/>
              </a:rPr>
              <a:t>Conclusions on Treatment Effect</a:t>
            </a:r>
            <a:endParaRPr sz="2400" dirty="0">
              <a:solidFill>
                <a:srgbClr val="C28220"/>
              </a:solidFill>
              <a:latin typeface="Georgia"/>
              <a:ea typeface="Georgia"/>
              <a:cs typeface="Georgia"/>
              <a:sym typeface="Georgia"/>
            </a:endParaRPr>
          </a:p>
        </p:txBody>
      </p:sp>
      <p:graphicFrame>
        <p:nvGraphicFramePr>
          <p:cNvPr id="2" name="Table 1">
            <a:extLst>
              <a:ext uri="{FF2B5EF4-FFF2-40B4-BE49-F238E27FC236}">
                <a16:creationId xmlns:a16="http://schemas.microsoft.com/office/drawing/2014/main" xmlns="" id="{44806ACD-A4CD-B047-8403-3BC2643A5EFF}"/>
              </a:ext>
            </a:extLst>
          </p:cNvPr>
          <p:cNvGraphicFramePr>
            <a:graphicFrameLocks noGrp="1"/>
          </p:cNvGraphicFramePr>
          <p:nvPr>
            <p:extLst>
              <p:ext uri="{D42A27DB-BD31-4B8C-83A1-F6EECF244321}">
                <p14:modId xmlns:p14="http://schemas.microsoft.com/office/powerpoint/2010/main" val="540469572"/>
              </p:ext>
            </p:extLst>
          </p:nvPr>
        </p:nvGraphicFramePr>
        <p:xfrm>
          <a:off x="1089760" y="2088554"/>
          <a:ext cx="6511192" cy="2026244"/>
        </p:xfrm>
        <a:graphic>
          <a:graphicData uri="http://schemas.openxmlformats.org/drawingml/2006/table">
            <a:tbl>
              <a:tblPr firstRow="1" bandRow="1">
                <a:tableStyleId>{B301B821-A1FF-4177-AEE7-76D212191A09}</a:tableStyleId>
              </a:tblPr>
              <a:tblGrid>
                <a:gridCol w="1627798">
                  <a:extLst>
                    <a:ext uri="{9D8B030D-6E8A-4147-A177-3AD203B41FA5}">
                      <a16:colId xmlns:a16="http://schemas.microsoft.com/office/drawing/2014/main" xmlns="" val="884682811"/>
                    </a:ext>
                  </a:extLst>
                </a:gridCol>
                <a:gridCol w="1627798">
                  <a:extLst>
                    <a:ext uri="{9D8B030D-6E8A-4147-A177-3AD203B41FA5}">
                      <a16:colId xmlns:a16="http://schemas.microsoft.com/office/drawing/2014/main" xmlns="" val="1735757805"/>
                    </a:ext>
                  </a:extLst>
                </a:gridCol>
                <a:gridCol w="1627798">
                  <a:extLst>
                    <a:ext uri="{9D8B030D-6E8A-4147-A177-3AD203B41FA5}">
                      <a16:colId xmlns:a16="http://schemas.microsoft.com/office/drawing/2014/main" xmlns="" val="3664172442"/>
                    </a:ext>
                  </a:extLst>
                </a:gridCol>
                <a:gridCol w="1627798">
                  <a:extLst>
                    <a:ext uri="{9D8B030D-6E8A-4147-A177-3AD203B41FA5}">
                      <a16:colId xmlns:a16="http://schemas.microsoft.com/office/drawing/2014/main" xmlns="" val="1096018526"/>
                    </a:ext>
                  </a:extLst>
                </a:gridCol>
              </a:tblGrid>
              <a:tr h="506561">
                <a:tc>
                  <a:txBody>
                    <a:bodyPr/>
                    <a:lstStyle/>
                    <a:p>
                      <a:r>
                        <a:rPr lang="en-US" dirty="0"/>
                        <a:t>App Name</a:t>
                      </a:r>
                    </a:p>
                  </a:txBody>
                  <a:tcPr/>
                </a:tc>
                <a:tc>
                  <a:txBody>
                    <a:bodyPr/>
                    <a:lstStyle/>
                    <a:p>
                      <a:r>
                        <a:rPr lang="en-US" dirty="0"/>
                        <a:t>Daily Usage</a:t>
                      </a:r>
                    </a:p>
                  </a:txBody>
                  <a:tcPr/>
                </a:tc>
                <a:tc>
                  <a:txBody>
                    <a:bodyPr/>
                    <a:lstStyle/>
                    <a:p>
                      <a:r>
                        <a:rPr lang="en-US" dirty="0"/>
                        <a:t>Activation</a:t>
                      </a:r>
                    </a:p>
                  </a:txBody>
                  <a:tcPr/>
                </a:tc>
                <a:tc>
                  <a:txBody>
                    <a:bodyPr/>
                    <a:lstStyle/>
                    <a:p>
                      <a:r>
                        <a:rPr lang="en-US" dirty="0"/>
                        <a:t>Pleasant</a:t>
                      </a:r>
                    </a:p>
                  </a:txBody>
                  <a:tcPr/>
                </a:tc>
                <a:extLst>
                  <a:ext uri="{0D108BD9-81ED-4DB2-BD59-A6C34878D82A}">
                    <a16:rowId xmlns:a16="http://schemas.microsoft.com/office/drawing/2014/main" xmlns="" val="1329969095"/>
                  </a:ext>
                </a:extLst>
              </a:tr>
              <a:tr h="506561">
                <a:tc>
                  <a:txBody>
                    <a:bodyPr/>
                    <a:lstStyle/>
                    <a:p>
                      <a:pPr algn="ctr"/>
                      <a:r>
                        <a:rPr lang="en-US" sz="1600" dirty="0"/>
                        <a:t>Facebook</a:t>
                      </a:r>
                    </a:p>
                  </a:txBody>
                  <a:tcPr/>
                </a:tc>
                <a:tc>
                  <a:txBody>
                    <a:bodyPr/>
                    <a:lstStyle/>
                    <a:p>
                      <a:pPr algn="ctr"/>
                      <a:r>
                        <a:rPr lang="en-US" sz="1600" dirty="0"/>
                        <a:t>+(**)</a:t>
                      </a:r>
                    </a:p>
                  </a:txBody>
                  <a:tcPr/>
                </a:tc>
                <a:tc>
                  <a:txBody>
                    <a:bodyPr/>
                    <a:lstStyle/>
                    <a:p>
                      <a:pPr algn="ctr"/>
                      <a:r>
                        <a:rPr lang="en-US" sz="1600" dirty="0"/>
                        <a:t>+(*)</a:t>
                      </a:r>
                    </a:p>
                  </a:txBody>
                  <a:tcPr/>
                </a:tc>
                <a:tc>
                  <a:txBody>
                    <a:bodyPr/>
                    <a:lstStyle/>
                    <a:p>
                      <a:pPr algn="ctr"/>
                      <a:r>
                        <a:rPr lang="en-US" sz="1600" dirty="0"/>
                        <a:t>+</a:t>
                      </a:r>
                    </a:p>
                  </a:txBody>
                  <a:tcPr/>
                </a:tc>
                <a:extLst>
                  <a:ext uri="{0D108BD9-81ED-4DB2-BD59-A6C34878D82A}">
                    <a16:rowId xmlns:a16="http://schemas.microsoft.com/office/drawing/2014/main" xmlns="" val="2588340770"/>
                  </a:ext>
                </a:extLst>
              </a:tr>
              <a:tr h="506561">
                <a:tc>
                  <a:txBody>
                    <a:bodyPr/>
                    <a:lstStyle/>
                    <a:p>
                      <a:pPr algn="ctr"/>
                      <a:r>
                        <a:rPr lang="en-US" sz="1600" dirty="0"/>
                        <a:t>Instagram</a:t>
                      </a:r>
                    </a:p>
                  </a:txBody>
                  <a:tcPr/>
                </a:tc>
                <a:tc>
                  <a:txBody>
                    <a:bodyPr/>
                    <a:lstStyle/>
                    <a:p>
                      <a:pPr algn="ctr"/>
                      <a:r>
                        <a:rPr lang="en-US" sz="1600" dirty="0"/>
                        <a:t>+(**)</a:t>
                      </a:r>
                    </a:p>
                  </a:txBody>
                  <a:tcPr/>
                </a:tc>
                <a:tc>
                  <a:txBody>
                    <a:bodyPr/>
                    <a:lstStyle/>
                    <a:p>
                      <a:pPr algn="ctr"/>
                      <a:r>
                        <a:rPr lang="en-US" sz="1600" dirty="0"/>
                        <a:t>+</a:t>
                      </a:r>
                    </a:p>
                  </a:txBody>
                  <a:tcPr/>
                </a:tc>
                <a:tc>
                  <a:txBody>
                    <a:bodyPr/>
                    <a:lstStyle/>
                    <a:p>
                      <a:pPr algn="ctr"/>
                      <a:r>
                        <a:rPr lang="en-US" sz="1600" dirty="0"/>
                        <a:t>+</a:t>
                      </a:r>
                    </a:p>
                  </a:txBody>
                  <a:tcPr/>
                </a:tc>
                <a:extLst>
                  <a:ext uri="{0D108BD9-81ED-4DB2-BD59-A6C34878D82A}">
                    <a16:rowId xmlns:a16="http://schemas.microsoft.com/office/drawing/2014/main" xmlns="" val="2475565451"/>
                  </a:ext>
                </a:extLst>
              </a:tr>
              <a:tr h="506561">
                <a:tc>
                  <a:txBody>
                    <a:bodyPr/>
                    <a:lstStyle/>
                    <a:p>
                      <a:pPr algn="ctr"/>
                      <a:r>
                        <a:rPr lang="en-US" sz="1600" dirty="0"/>
                        <a:t>WeChat</a:t>
                      </a:r>
                    </a:p>
                  </a:txBody>
                  <a:tcPr/>
                </a:tc>
                <a:tc>
                  <a:txBody>
                    <a:bodyPr/>
                    <a:lstStyle/>
                    <a:p>
                      <a:pPr algn="ctr"/>
                      <a:r>
                        <a:rPr lang="en-US" sz="1600" dirty="0"/>
                        <a:t>+(***)</a:t>
                      </a:r>
                    </a:p>
                  </a:txBody>
                  <a:tcPr/>
                </a:tc>
                <a:tc>
                  <a:txBody>
                    <a:bodyPr/>
                    <a:lstStyle/>
                    <a:p>
                      <a:pPr algn="ctr"/>
                      <a:r>
                        <a:rPr lang="en-US" sz="1600" dirty="0"/>
                        <a:t>-(*)</a:t>
                      </a:r>
                    </a:p>
                  </a:txBody>
                  <a:tcPr/>
                </a:tc>
                <a:tc>
                  <a:txBody>
                    <a:bodyPr/>
                    <a:lstStyle/>
                    <a:p>
                      <a:pPr algn="ctr"/>
                      <a:r>
                        <a:rPr lang="en-US" sz="1600" dirty="0"/>
                        <a:t>-</a:t>
                      </a:r>
                    </a:p>
                  </a:txBody>
                  <a:tcPr/>
                </a:tc>
                <a:extLst>
                  <a:ext uri="{0D108BD9-81ED-4DB2-BD59-A6C34878D82A}">
                    <a16:rowId xmlns:a16="http://schemas.microsoft.com/office/drawing/2014/main" xmlns="" val="2566694280"/>
                  </a:ext>
                </a:extLst>
              </a:tr>
            </a:tbl>
          </a:graphicData>
        </a:graphic>
      </p:graphicFrame>
    </p:spTree>
    <p:extLst>
      <p:ext uri="{BB962C8B-B14F-4D97-AF65-F5344CB8AC3E}">
        <p14:creationId xmlns:p14="http://schemas.microsoft.com/office/powerpoint/2010/main" val="99119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5"/>
          <p:cNvSpPr txBox="1"/>
          <p:nvPr/>
        </p:nvSpPr>
        <p:spPr>
          <a:xfrm>
            <a:off x="127000" y="158754"/>
            <a:ext cx="8902700" cy="78104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C28220"/>
              </a:buClr>
              <a:buSzPts val="4000"/>
              <a:buFont typeface="Georgia"/>
              <a:buNone/>
            </a:pPr>
            <a:r>
              <a:rPr lang="en-US" sz="4000">
                <a:solidFill>
                  <a:srgbClr val="C28220"/>
                </a:solidFill>
                <a:latin typeface="Georgia"/>
                <a:ea typeface="Georgia"/>
                <a:cs typeface="Georgia"/>
                <a:sym typeface="Georgia"/>
              </a:rPr>
              <a:t>Outline</a:t>
            </a:r>
            <a:endParaRPr/>
          </a:p>
        </p:txBody>
      </p:sp>
      <p:sp>
        <p:nvSpPr>
          <p:cNvPr id="304" name="Google Shape;304;p25"/>
          <p:cNvSpPr txBox="1">
            <a:spLocks noGrp="1"/>
          </p:cNvSpPr>
          <p:nvPr>
            <p:ph type="body" idx="1"/>
          </p:nvPr>
        </p:nvSpPr>
        <p:spPr>
          <a:xfrm>
            <a:off x="126999" y="1047758"/>
            <a:ext cx="8819573" cy="515386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2D637F"/>
              </a:buClr>
              <a:buSzPts val="1600"/>
              <a:buChar char="•"/>
            </a:pPr>
            <a:r>
              <a:rPr lang="en-US" sz="1600"/>
              <a:t>What is your research question?</a:t>
            </a:r>
            <a:endParaRPr/>
          </a:p>
          <a:p>
            <a:pPr marL="342900" lvl="0" indent="-342900" algn="l" rtl="0">
              <a:spcBef>
                <a:spcPts val="320"/>
              </a:spcBef>
              <a:spcAft>
                <a:spcPts val="0"/>
              </a:spcAft>
              <a:buClr>
                <a:srgbClr val="2D637F"/>
              </a:buClr>
              <a:buSzPts val="1600"/>
              <a:buChar char="•"/>
            </a:pPr>
            <a:r>
              <a:rPr lang="en-US" sz="1600"/>
              <a:t>Why is an experiment necessary?</a:t>
            </a:r>
            <a:endParaRPr/>
          </a:p>
          <a:p>
            <a:pPr marL="342900" lvl="0" indent="-342900" algn="l" rtl="0">
              <a:spcBef>
                <a:spcPts val="320"/>
              </a:spcBef>
              <a:spcAft>
                <a:spcPts val="0"/>
              </a:spcAft>
              <a:buClr>
                <a:srgbClr val="2D637F"/>
              </a:buClr>
              <a:buSzPts val="1600"/>
              <a:buChar char="•"/>
            </a:pPr>
            <a:r>
              <a:rPr lang="en-US" sz="1600"/>
              <a:t>What is the specific hypothesis that you’re testing that is implied by theory or your question?</a:t>
            </a:r>
            <a:endParaRPr/>
          </a:p>
          <a:p>
            <a:pPr marL="342900" lvl="0" indent="-342900" algn="l" rtl="0">
              <a:spcBef>
                <a:spcPts val="320"/>
              </a:spcBef>
              <a:spcAft>
                <a:spcPts val="0"/>
              </a:spcAft>
              <a:buClr>
                <a:srgbClr val="2D637F"/>
              </a:buClr>
              <a:buSzPts val="1600"/>
              <a:buChar char="•"/>
            </a:pPr>
            <a:r>
              <a:rPr lang="en-US" sz="1600"/>
              <a:t>What direction do you expect your outcomes to move as a consequence of treatment?</a:t>
            </a:r>
            <a:endParaRPr/>
          </a:p>
          <a:p>
            <a:pPr marL="342900" lvl="0" indent="-342900" algn="l" rtl="0">
              <a:spcBef>
                <a:spcPts val="320"/>
              </a:spcBef>
              <a:spcAft>
                <a:spcPts val="0"/>
              </a:spcAft>
              <a:buClr>
                <a:srgbClr val="2D637F"/>
              </a:buClr>
              <a:buSzPts val="1600"/>
              <a:buChar char="•"/>
            </a:pPr>
            <a:r>
              <a:rPr lang="en-US" sz="1600"/>
              <a:t>What is your treatment? Be specific. Show pictures of it, show the language that you used, etc. For me or the class to understand what you did, we need to understand what you did!</a:t>
            </a:r>
            <a:endParaRPr/>
          </a:p>
          <a:p>
            <a:pPr marL="342900" lvl="0" indent="-342900" algn="l" rtl="0">
              <a:spcBef>
                <a:spcPts val="320"/>
              </a:spcBef>
              <a:spcAft>
                <a:spcPts val="0"/>
              </a:spcAft>
              <a:buClr>
                <a:srgbClr val="2D637F"/>
              </a:buClr>
              <a:buSzPts val="1600"/>
              <a:buChar char="•"/>
            </a:pPr>
            <a:r>
              <a:rPr lang="en-US" sz="1600"/>
              <a:t>Explain who/what your measurement units are. People? From where? Robots? What type?</a:t>
            </a:r>
            <a:endParaRPr/>
          </a:p>
          <a:p>
            <a:pPr marL="342900" lvl="0" indent="-342900" algn="l" rtl="0">
              <a:spcBef>
                <a:spcPts val="320"/>
              </a:spcBef>
              <a:spcAft>
                <a:spcPts val="0"/>
              </a:spcAft>
              <a:buClr>
                <a:srgbClr val="2D637F"/>
              </a:buClr>
              <a:buSzPts val="1600"/>
              <a:buChar char="•"/>
            </a:pPr>
            <a:r>
              <a:rPr lang="en-US" sz="1600"/>
              <a:t>How did you randomize and did it work?</a:t>
            </a:r>
            <a:endParaRPr/>
          </a:p>
          <a:p>
            <a:pPr marL="342900" lvl="0" indent="-342900" algn="l" rtl="0">
              <a:spcBef>
                <a:spcPts val="320"/>
              </a:spcBef>
              <a:spcAft>
                <a:spcPts val="0"/>
              </a:spcAft>
              <a:buClr>
                <a:srgbClr val="2D637F"/>
              </a:buClr>
              <a:buSzPts val="1600"/>
              <a:buChar char="•"/>
            </a:pPr>
            <a:r>
              <a:rPr lang="en-US" sz="1600"/>
              <a:t>Draw out using the ROXO grammar your experiment design, describe the comparisons that you’re going to make that tell you something causal. Call this a RDD, or a D-n-D, or a within subjects or a between subjects comparison.</a:t>
            </a:r>
            <a:endParaRPr/>
          </a:p>
          <a:p>
            <a:pPr marL="342900" lvl="0" indent="-342900" algn="l" rtl="0">
              <a:spcBef>
                <a:spcPts val="320"/>
              </a:spcBef>
              <a:spcAft>
                <a:spcPts val="0"/>
              </a:spcAft>
              <a:buClr>
                <a:srgbClr val="2D637F"/>
              </a:buClr>
              <a:buSzPts val="1600"/>
              <a:buChar char="•"/>
            </a:pPr>
            <a:r>
              <a:rPr lang="en-US" sz="1600"/>
              <a:t>Describe your outcome measures. What are they? How are they related to the concept that motivated this experiment? What are they distributed like?</a:t>
            </a:r>
            <a:endParaRPr/>
          </a:p>
          <a:p>
            <a:pPr marL="342900" lvl="0" indent="-342900" algn="l" rtl="0">
              <a:spcBef>
                <a:spcPts val="320"/>
              </a:spcBef>
              <a:spcAft>
                <a:spcPts val="0"/>
              </a:spcAft>
              <a:buClr>
                <a:srgbClr val="2D637F"/>
              </a:buClr>
              <a:buSzPts val="1600"/>
              <a:buChar char="•"/>
            </a:pPr>
            <a:r>
              <a:rPr lang="en-US" sz="1600"/>
              <a:t>Describe your analysis, results.</a:t>
            </a:r>
            <a:endParaRPr/>
          </a:p>
          <a:p>
            <a:pPr marL="342900" lvl="0" indent="-342900" algn="l" rtl="0">
              <a:spcBef>
                <a:spcPts val="320"/>
              </a:spcBef>
              <a:spcAft>
                <a:spcPts val="0"/>
              </a:spcAft>
              <a:buClr>
                <a:srgbClr val="2D637F"/>
              </a:buClr>
              <a:buSzPts val="1600"/>
              <a:buChar char="•"/>
            </a:pPr>
            <a:r>
              <a:rPr lang="en-US" sz="1600"/>
              <a:t>List the questions and concerns that you want your peers to help you puzzle through.</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animEffect transition="in" filter="fade">
                                      <p:cBhvr>
                                        <p:cTn id="7" dur="500"/>
                                        <p:tgtEl>
                                          <p:spTgt spid="3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4">
                                            <p:txEl>
                                              <p:pRg st="1" end="1"/>
                                            </p:txEl>
                                          </p:spTgt>
                                        </p:tgtEl>
                                        <p:attrNameLst>
                                          <p:attrName>style.visibility</p:attrName>
                                        </p:attrNameLst>
                                      </p:cBhvr>
                                      <p:to>
                                        <p:strVal val="visible"/>
                                      </p:to>
                                    </p:set>
                                    <p:animEffect transition="in" filter="fade">
                                      <p:cBhvr>
                                        <p:cTn id="12" dur="500"/>
                                        <p:tgtEl>
                                          <p:spTgt spid="30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4">
                                            <p:txEl>
                                              <p:pRg st="2" end="2"/>
                                            </p:txEl>
                                          </p:spTgt>
                                        </p:tgtEl>
                                        <p:attrNameLst>
                                          <p:attrName>style.visibility</p:attrName>
                                        </p:attrNameLst>
                                      </p:cBhvr>
                                      <p:to>
                                        <p:strVal val="visible"/>
                                      </p:to>
                                    </p:set>
                                    <p:animEffect transition="in" filter="fade">
                                      <p:cBhvr>
                                        <p:cTn id="17" dur="500"/>
                                        <p:tgtEl>
                                          <p:spTgt spid="30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4">
                                            <p:txEl>
                                              <p:pRg st="3" end="3"/>
                                            </p:txEl>
                                          </p:spTgt>
                                        </p:tgtEl>
                                        <p:attrNameLst>
                                          <p:attrName>style.visibility</p:attrName>
                                        </p:attrNameLst>
                                      </p:cBhvr>
                                      <p:to>
                                        <p:strVal val="visible"/>
                                      </p:to>
                                    </p:set>
                                    <p:animEffect transition="in" filter="fade">
                                      <p:cBhvr>
                                        <p:cTn id="22" dur="500"/>
                                        <p:tgtEl>
                                          <p:spTgt spid="30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4">
                                            <p:txEl>
                                              <p:pRg st="4" end="4"/>
                                            </p:txEl>
                                          </p:spTgt>
                                        </p:tgtEl>
                                        <p:attrNameLst>
                                          <p:attrName>style.visibility</p:attrName>
                                        </p:attrNameLst>
                                      </p:cBhvr>
                                      <p:to>
                                        <p:strVal val="visible"/>
                                      </p:to>
                                    </p:set>
                                    <p:animEffect transition="in" filter="fade">
                                      <p:cBhvr>
                                        <p:cTn id="27" dur="500"/>
                                        <p:tgtEl>
                                          <p:spTgt spid="30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4">
                                            <p:txEl>
                                              <p:pRg st="5" end="5"/>
                                            </p:txEl>
                                          </p:spTgt>
                                        </p:tgtEl>
                                        <p:attrNameLst>
                                          <p:attrName>style.visibility</p:attrName>
                                        </p:attrNameLst>
                                      </p:cBhvr>
                                      <p:to>
                                        <p:strVal val="visible"/>
                                      </p:to>
                                    </p:set>
                                    <p:animEffect transition="in" filter="fade">
                                      <p:cBhvr>
                                        <p:cTn id="32" dur="500"/>
                                        <p:tgtEl>
                                          <p:spTgt spid="30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4">
                                            <p:txEl>
                                              <p:pRg st="6" end="6"/>
                                            </p:txEl>
                                          </p:spTgt>
                                        </p:tgtEl>
                                        <p:attrNameLst>
                                          <p:attrName>style.visibility</p:attrName>
                                        </p:attrNameLst>
                                      </p:cBhvr>
                                      <p:to>
                                        <p:strVal val="visible"/>
                                      </p:to>
                                    </p:set>
                                    <p:animEffect transition="in" filter="fade">
                                      <p:cBhvr>
                                        <p:cTn id="37" dur="500"/>
                                        <p:tgtEl>
                                          <p:spTgt spid="30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4">
                                            <p:txEl>
                                              <p:pRg st="7" end="7"/>
                                            </p:txEl>
                                          </p:spTgt>
                                        </p:tgtEl>
                                        <p:attrNameLst>
                                          <p:attrName>style.visibility</p:attrName>
                                        </p:attrNameLst>
                                      </p:cBhvr>
                                      <p:to>
                                        <p:strVal val="visible"/>
                                      </p:to>
                                    </p:set>
                                    <p:animEffect transition="in" filter="fade">
                                      <p:cBhvr>
                                        <p:cTn id="42" dur="500"/>
                                        <p:tgtEl>
                                          <p:spTgt spid="30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04">
                                            <p:txEl>
                                              <p:pRg st="8" end="8"/>
                                            </p:txEl>
                                          </p:spTgt>
                                        </p:tgtEl>
                                        <p:attrNameLst>
                                          <p:attrName>style.visibility</p:attrName>
                                        </p:attrNameLst>
                                      </p:cBhvr>
                                      <p:to>
                                        <p:strVal val="visible"/>
                                      </p:to>
                                    </p:set>
                                    <p:animEffect transition="in" filter="fade">
                                      <p:cBhvr>
                                        <p:cTn id="47" dur="500"/>
                                        <p:tgtEl>
                                          <p:spTgt spid="30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04">
                                            <p:txEl>
                                              <p:pRg st="9" end="9"/>
                                            </p:txEl>
                                          </p:spTgt>
                                        </p:tgtEl>
                                        <p:attrNameLst>
                                          <p:attrName>style.visibility</p:attrName>
                                        </p:attrNameLst>
                                      </p:cBhvr>
                                      <p:to>
                                        <p:strVal val="visible"/>
                                      </p:to>
                                    </p:set>
                                    <p:animEffect transition="in" filter="fade">
                                      <p:cBhvr>
                                        <p:cTn id="52" dur="500"/>
                                        <p:tgtEl>
                                          <p:spTgt spid="30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04">
                                            <p:txEl>
                                              <p:pRg st="10" end="10"/>
                                            </p:txEl>
                                          </p:spTgt>
                                        </p:tgtEl>
                                        <p:attrNameLst>
                                          <p:attrName>style.visibility</p:attrName>
                                        </p:attrNameLst>
                                      </p:cBhvr>
                                      <p:to>
                                        <p:strVal val="visible"/>
                                      </p:to>
                                    </p:set>
                                    <p:animEffect transition="in" filter="fade">
                                      <p:cBhvr>
                                        <p:cTn id="57" dur="500"/>
                                        <p:tgtEl>
                                          <p:spTgt spid="30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0"/>
          <p:cNvSpPr txBox="1"/>
          <p:nvPr/>
        </p:nvSpPr>
        <p:spPr>
          <a:xfrm>
            <a:off x="127000" y="158754"/>
            <a:ext cx="8902700" cy="78104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C28220"/>
              </a:buClr>
              <a:buSzPts val="4000"/>
              <a:buFont typeface="Georgia"/>
              <a:buNone/>
            </a:pPr>
            <a:r>
              <a:rPr lang="en-US" sz="4000">
                <a:solidFill>
                  <a:srgbClr val="C28220"/>
                </a:solidFill>
                <a:latin typeface="Georgia"/>
                <a:ea typeface="Georgia"/>
                <a:cs typeface="Georgia"/>
                <a:sym typeface="Georgia"/>
              </a:rPr>
              <a:t>Research Questions</a:t>
            </a:r>
            <a:endParaRPr/>
          </a:p>
        </p:txBody>
      </p:sp>
      <p:sp>
        <p:nvSpPr>
          <p:cNvPr id="61" name="Google Shape;61;p10"/>
          <p:cNvSpPr txBox="1">
            <a:spLocks noGrp="1"/>
          </p:cNvSpPr>
          <p:nvPr>
            <p:ph type="body" idx="1"/>
          </p:nvPr>
        </p:nvSpPr>
        <p:spPr>
          <a:xfrm>
            <a:off x="126999" y="1047758"/>
            <a:ext cx="9017001" cy="40696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D637F"/>
              </a:buClr>
              <a:buSzPts val="2000"/>
              <a:buNone/>
            </a:pPr>
            <a:r>
              <a:rPr lang="en-US" sz="2000"/>
              <a:t>How do email (nag) reminders affect screen time usage of social media apps?</a:t>
            </a:r>
            <a:endParaRPr/>
          </a:p>
        </p:txBody>
      </p:sp>
      <p:pic>
        <p:nvPicPr>
          <p:cNvPr id="62" name="Google Shape;62;p10"/>
          <p:cNvPicPr preferRelativeResize="0"/>
          <p:nvPr/>
        </p:nvPicPr>
        <p:blipFill rotWithShape="1">
          <a:blip r:embed="rId3">
            <a:alphaModFix/>
          </a:blip>
          <a:srcRect/>
          <a:stretch/>
        </p:blipFill>
        <p:spPr>
          <a:xfrm>
            <a:off x="294264" y="2000833"/>
            <a:ext cx="4176653" cy="3152191"/>
          </a:xfrm>
          <a:prstGeom prst="rect">
            <a:avLst/>
          </a:prstGeom>
          <a:noFill/>
          <a:ln>
            <a:noFill/>
          </a:ln>
        </p:spPr>
      </p:pic>
      <p:pic>
        <p:nvPicPr>
          <p:cNvPr id="63" name="Google Shape;63;p10"/>
          <p:cNvPicPr preferRelativeResize="0"/>
          <p:nvPr/>
        </p:nvPicPr>
        <p:blipFill rotWithShape="1">
          <a:blip r:embed="rId4">
            <a:alphaModFix/>
          </a:blip>
          <a:srcRect/>
          <a:stretch/>
        </p:blipFill>
        <p:spPr>
          <a:xfrm>
            <a:off x="5229897" y="2000833"/>
            <a:ext cx="2713279" cy="3152191"/>
          </a:xfrm>
          <a:prstGeom prst="rect">
            <a:avLst/>
          </a:prstGeom>
          <a:noFill/>
          <a:ln>
            <a:noFill/>
          </a:ln>
        </p:spPr>
      </p:pic>
      <p:cxnSp>
        <p:nvCxnSpPr>
          <p:cNvPr id="64" name="Google Shape;64;p10"/>
          <p:cNvCxnSpPr/>
          <p:nvPr/>
        </p:nvCxnSpPr>
        <p:spPr>
          <a:xfrm>
            <a:off x="1168152" y="1395733"/>
            <a:ext cx="242887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65" name="Google Shape;65;p10"/>
          <p:cNvCxnSpPr/>
          <p:nvPr/>
        </p:nvCxnSpPr>
        <p:spPr>
          <a:xfrm>
            <a:off x="4380842" y="1380537"/>
            <a:ext cx="4446068" cy="15196"/>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par>
                                <p:cTn id="16" presetID="10" presetClass="entr" presetSubtype="0" fill="hold" nodeType="with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1"/>
          <p:cNvSpPr txBox="1"/>
          <p:nvPr/>
        </p:nvSpPr>
        <p:spPr>
          <a:xfrm>
            <a:off x="127000" y="158754"/>
            <a:ext cx="8902700" cy="78104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C28220"/>
              </a:buClr>
              <a:buSzPts val="4000"/>
              <a:buFont typeface="Georgia"/>
              <a:buNone/>
            </a:pPr>
            <a:r>
              <a:rPr lang="en-US" sz="4000">
                <a:solidFill>
                  <a:srgbClr val="C28220"/>
                </a:solidFill>
                <a:latin typeface="Georgia"/>
                <a:ea typeface="Georgia"/>
                <a:cs typeface="Georgia"/>
                <a:sym typeface="Georgia"/>
              </a:rPr>
              <a:t>Research Questions (2)</a:t>
            </a:r>
            <a:endParaRPr/>
          </a:p>
        </p:txBody>
      </p:sp>
      <p:sp>
        <p:nvSpPr>
          <p:cNvPr id="72" name="Google Shape;72;p11"/>
          <p:cNvSpPr txBox="1">
            <a:spLocks noGrp="1"/>
          </p:cNvSpPr>
          <p:nvPr>
            <p:ph type="body" idx="1"/>
          </p:nvPr>
        </p:nvSpPr>
        <p:spPr>
          <a:xfrm>
            <a:off x="126999" y="1047758"/>
            <a:ext cx="9017001" cy="40696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D637F"/>
              </a:buClr>
              <a:buSzPts val="2000"/>
              <a:buNone/>
            </a:pPr>
            <a:r>
              <a:rPr lang="en-US" sz="2000"/>
              <a:t>Can treatment-induced changes to screen time be sustained post-treatment?</a:t>
            </a:r>
            <a:endParaRPr/>
          </a:p>
        </p:txBody>
      </p:sp>
      <p:pic>
        <p:nvPicPr>
          <p:cNvPr id="73" name="Google Shape;73;p11"/>
          <p:cNvPicPr preferRelativeResize="0"/>
          <p:nvPr/>
        </p:nvPicPr>
        <p:blipFill rotWithShape="1">
          <a:blip r:embed="rId3">
            <a:alphaModFix/>
          </a:blip>
          <a:srcRect/>
          <a:stretch/>
        </p:blipFill>
        <p:spPr>
          <a:xfrm>
            <a:off x="731384" y="1562685"/>
            <a:ext cx="1953263" cy="2051372"/>
          </a:xfrm>
          <a:prstGeom prst="rect">
            <a:avLst/>
          </a:prstGeom>
          <a:noFill/>
          <a:ln>
            <a:noFill/>
          </a:ln>
        </p:spPr>
      </p:pic>
      <p:sp>
        <p:nvSpPr>
          <p:cNvPr id="74" name="Google Shape;74;p11"/>
          <p:cNvSpPr txBox="1"/>
          <p:nvPr/>
        </p:nvSpPr>
        <p:spPr>
          <a:xfrm>
            <a:off x="126999" y="3856222"/>
            <a:ext cx="8819573" cy="4069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D637F"/>
              </a:buClr>
              <a:buSzPts val="2000"/>
              <a:buFont typeface="Arial"/>
              <a:buNone/>
            </a:pPr>
            <a:r>
              <a:rPr lang="en-US" sz="2000">
                <a:solidFill>
                  <a:srgbClr val="2D637F"/>
                </a:solidFill>
                <a:latin typeface="Merriweather Sans"/>
                <a:ea typeface="Merriweather Sans"/>
                <a:cs typeface="Merriweather Sans"/>
                <a:sym typeface="Merriweather Sans"/>
              </a:rPr>
              <a:t>How do changes to screen time influence emotional state?</a:t>
            </a:r>
            <a:endParaRPr/>
          </a:p>
        </p:txBody>
      </p:sp>
      <p:pic>
        <p:nvPicPr>
          <p:cNvPr id="75" name="Google Shape;75;p11"/>
          <p:cNvPicPr preferRelativeResize="0"/>
          <p:nvPr/>
        </p:nvPicPr>
        <p:blipFill rotWithShape="1">
          <a:blip r:embed="rId4">
            <a:alphaModFix/>
          </a:blip>
          <a:srcRect/>
          <a:stretch/>
        </p:blipFill>
        <p:spPr>
          <a:xfrm>
            <a:off x="3877356" y="4263191"/>
            <a:ext cx="2828925" cy="1571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2"/>
          <p:cNvSpPr txBox="1"/>
          <p:nvPr/>
        </p:nvSpPr>
        <p:spPr>
          <a:xfrm>
            <a:off x="127000" y="158754"/>
            <a:ext cx="8902700" cy="78104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C28220"/>
              </a:buClr>
              <a:buSzPts val="4000"/>
              <a:buFont typeface="Georgia"/>
              <a:buNone/>
            </a:pPr>
            <a:r>
              <a:rPr lang="en-US" sz="4000">
                <a:solidFill>
                  <a:srgbClr val="C28220"/>
                </a:solidFill>
                <a:latin typeface="Georgia"/>
                <a:ea typeface="Georgia"/>
                <a:cs typeface="Georgia"/>
                <a:sym typeface="Georgia"/>
              </a:rPr>
              <a:t>Treatment: Qualtrics - Day #1</a:t>
            </a:r>
            <a:endParaRPr/>
          </a:p>
        </p:txBody>
      </p:sp>
      <p:pic>
        <p:nvPicPr>
          <p:cNvPr id="82" name="Google Shape;82;p12"/>
          <p:cNvPicPr preferRelativeResize="0"/>
          <p:nvPr/>
        </p:nvPicPr>
        <p:blipFill rotWithShape="1">
          <a:blip r:embed="rId3">
            <a:alphaModFix/>
          </a:blip>
          <a:srcRect/>
          <a:stretch/>
        </p:blipFill>
        <p:spPr>
          <a:xfrm>
            <a:off x="1197429" y="922476"/>
            <a:ext cx="7946571" cy="4715548"/>
          </a:xfrm>
          <a:prstGeom prst="rect">
            <a:avLst/>
          </a:prstGeom>
          <a:noFill/>
          <a:ln>
            <a:noFill/>
          </a:ln>
        </p:spPr>
      </p:pic>
      <p:cxnSp>
        <p:nvCxnSpPr>
          <p:cNvPr id="83" name="Google Shape;83;p12"/>
          <p:cNvCxnSpPr/>
          <p:nvPr/>
        </p:nvCxnSpPr>
        <p:spPr>
          <a:xfrm>
            <a:off x="5924550" y="2712904"/>
            <a:ext cx="2718707"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84" name="Google Shape;84;p12"/>
          <p:cNvCxnSpPr/>
          <p:nvPr/>
        </p:nvCxnSpPr>
        <p:spPr>
          <a:xfrm>
            <a:off x="1197429" y="3008633"/>
            <a:ext cx="4180114"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sp>
        <p:nvSpPr>
          <p:cNvPr id="85" name="Google Shape;85;p12"/>
          <p:cNvSpPr/>
          <p:nvPr/>
        </p:nvSpPr>
        <p:spPr>
          <a:xfrm>
            <a:off x="1197428" y="961522"/>
            <a:ext cx="7832271" cy="1161191"/>
          </a:xfrm>
          <a:prstGeom prst="rect">
            <a:avLst/>
          </a:prstGeom>
          <a:noFill/>
          <a:ln w="25400"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 name="Google Shape;86;p12"/>
          <p:cNvSpPr/>
          <p:nvPr/>
        </p:nvSpPr>
        <p:spPr>
          <a:xfrm>
            <a:off x="1197427" y="4724449"/>
            <a:ext cx="7832271" cy="913575"/>
          </a:xfrm>
          <a:prstGeom prst="rect">
            <a:avLst/>
          </a:prstGeom>
          <a:noFill/>
          <a:ln w="25400"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par>
                                <p:cTn id="13" presetID="10" presetClass="entr" presetSubtype="0" fill="hold" nodeType="with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6"/>
                                        </p:tgtEl>
                                        <p:attrNameLst>
                                          <p:attrName>style.visibility</p:attrName>
                                        </p:attrNameLst>
                                      </p:cBhvr>
                                      <p:to>
                                        <p:strVal val="visible"/>
                                      </p:to>
                                    </p:set>
                                    <p:animEffect transition="in" filter="fade">
                                      <p:cBhvr>
                                        <p:cTn id="20"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3"/>
          <p:cNvPicPr preferRelativeResize="0"/>
          <p:nvPr/>
        </p:nvPicPr>
        <p:blipFill rotWithShape="1">
          <a:blip r:embed="rId3">
            <a:alphaModFix/>
          </a:blip>
          <a:srcRect/>
          <a:stretch/>
        </p:blipFill>
        <p:spPr>
          <a:xfrm>
            <a:off x="2830287" y="939800"/>
            <a:ext cx="6199414" cy="4870260"/>
          </a:xfrm>
          <a:prstGeom prst="rect">
            <a:avLst/>
          </a:prstGeom>
          <a:noFill/>
          <a:ln>
            <a:noFill/>
          </a:ln>
        </p:spPr>
      </p:pic>
      <p:sp>
        <p:nvSpPr>
          <p:cNvPr id="93" name="Google Shape;93;p13"/>
          <p:cNvSpPr txBox="1"/>
          <p:nvPr/>
        </p:nvSpPr>
        <p:spPr>
          <a:xfrm>
            <a:off x="127000" y="158754"/>
            <a:ext cx="8902700" cy="78104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C28220"/>
              </a:buClr>
              <a:buSzPts val="4000"/>
              <a:buFont typeface="Georgia"/>
              <a:buNone/>
            </a:pPr>
            <a:r>
              <a:rPr lang="en-US" sz="4000">
                <a:solidFill>
                  <a:srgbClr val="C28220"/>
                </a:solidFill>
                <a:latin typeface="Georgia"/>
                <a:ea typeface="Georgia"/>
                <a:cs typeface="Georgia"/>
                <a:sym typeface="Georgia"/>
              </a:rPr>
              <a:t>Treatment: Qualtrics - Days #2-6</a:t>
            </a:r>
            <a:endParaRPr/>
          </a:p>
        </p:txBody>
      </p:sp>
      <p:sp>
        <p:nvSpPr>
          <p:cNvPr id="94" name="Google Shape;94;p13"/>
          <p:cNvSpPr/>
          <p:nvPr/>
        </p:nvSpPr>
        <p:spPr>
          <a:xfrm>
            <a:off x="2753053" y="924055"/>
            <a:ext cx="6276648" cy="1710287"/>
          </a:xfrm>
          <a:prstGeom prst="rect">
            <a:avLst/>
          </a:prstGeom>
          <a:noFill/>
          <a:ln w="25400"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 name="Google Shape;95;p13"/>
          <p:cNvSpPr/>
          <p:nvPr/>
        </p:nvSpPr>
        <p:spPr>
          <a:xfrm>
            <a:off x="2753052" y="2786742"/>
            <a:ext cx="6276648" cy="1600201"/>
          </a:xfrm>
          <a:prstGeom prst="rect">
            <a:avLst/>
          </a:prstGeom>
          <a:noFill/>
          <a:ln w="25400"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Google Shape;96;p13"/>
          <p:cNvSpPr/>
          <p:nvPr/>
        </p:nvSpPr>
        <p:spPr>
          <a:xfrm>
            <a:off x="2753052" y="4844142"/>
            <a:ext cx="6276648" cy="981663"/>
          </a:xfrm>
          <a:prstGeom prst="rect">
            <a:avLst/>
          </a:prstGeom>
          <a:noFill/>
          <a:ln w="25400"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 name="Google Shape;97;p13"/>
          <p:cNvSpPr txBox="1">
            <a:spLocks noGrp="1"/>
          </p:cNvSpPr>
          <p:nvPr>
            <p:ph type="body" idx="1"/>
          </p:nvPr>
        </p:nvSpPr>
        <p:spPr>
          <a:xfrm>
            <a:off x="649514" y="1584620"/>
            <a:ext cx="1299029" cy="3891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2D637F"/>
              </a:buClr>
              <a:buSzPts val="2000"/>
              <a:buNone/>
            </a:pPr>
            <a:r>
              <a:rPr lang="en-US" sz="2000"/>
              <a:t>Anecdote</a:t>
            </a:r>
            <a:endParaRPr/>
          </a:p>
        </p:txBody>
      </p:sp>
      <p:sp>
        <p:nvSpPr>
          <p:cNvPr id="98" name="Google Shape;98;p13"/>
          <p:cNvSpPr txBox="1"/>
          <p:nvPr/>
        </p:nvSpPr>
        <p:spPr>
          <a:xfrm>
            <a:off x="693314" y="3396341"/>
            <a:ext cx="1211428" cy="38915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2D637F"/>
              </a:buClr>
              <a:buSzPts val="2000"/>
              <a:buFont typeface="Arial"/>
              <a:buNone/>
            </a:pPr>
            <a:r>
              <a:rPr lang="en-US" sz="2000">
                <a:solidFill>
                  <a:srgbClr val="2D637F"/>
                </a:solidFill>
                <a:latin typeface="Merriweather Sans"/>
                <a:ea typeface="Merriweather Sans"/>
                <a:cs typeface="Merriweather Sans"/>
                <a:sym typeface="Merriweather Sans"/>
              </a:rPr>
              <a:t>Question</a:t>
            </a:r>
            <a:endParaRPr/>
          </a:p>
        </p:txBody>
      </p:sp>
      <p:sp>
        <p:nvSpPr>
          <p:cNvPr id="99" name="Google Shape;99;p13"/>
          <p:cNvSpPr txBox="1"/>
          <p:nvPr/>
        </p:nvSpPr>
        <p:spPr>
          <a:xfrm>
            <a:off x="622427" y="5103958"/>
            <a:ext cx="1353201" cy="4620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D637F"/>
              </a:buClr>
              <a:buSzPts val="2000"/>
              <a:buFont typeface="Arial"/>
              <a:buNone/>
            </a:pPr>
            <a:r>
              <a:rPr lang="en-US" sz="2000">
                <a:solidFill>
                  <a:srgbClr val="2D637F"/>
                </a:solidFill>
                <a:latin typeface="Merriweather Sans"/>
                <a:ea typeface="Merriweather Sans"/>
                <a:cs typeface="Merriweather Sans"/>
                <a:sym typeface="Merriweather Sans"/>
              </a:rPr>
              <a:t>Reminder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97">
                                            <p:txEl>
                                              <p:pRg st="0" end="0"/>
                                            </p:txEl>
                                          </p:spTgt>
                                        </p:tgtEl>
                                        <p:attrNameLst>
                                          <p:attrName>style.visibility</p:attrName>
                                        </p:attrNameLst>
                                      </p:cBhvr>
                                      <p:to>
                                        <p:strVal val="visible"/>
                                      </p:to>
                                    </p:set>
                                    <p:animEffect transition="in" filter="fade">
                                      <p:cBhvr>
                                        <p:cTn id="10" dur="500"/>
                                        <p:tgtEl>
                                          <p:spTgt spid="9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fade">
                                      <p:cBhvr>
                                        <p:cTn id="15" dur="500"/>
                                        <p:tgtEl>
                                          <p:spTgt spid="95"/>
                                        </p:tgtEl>
                                      </p:cBhvr>
                                    </p:animEffect>
                                  </p:childTnLst>
                                </p:cTn>
                              </p:par>
                              <p:par>
                                <p:cTn id="16" presetID="10" presetClass="entr" presetSubtype="0" fill="hold" nodeType="with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fade">
                                      <p:cBhvr>
                                        <p:cTn id="18" dur="500"/>
                                        <p:tgtEl>
                                          <p:spTgt spid="9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fade">
                                      <p:cBhvr>
                                        <p:cTn id="23" dur="500"/>
                                        <p:tgtEl>
                                          <p:spTgt spid="96"/>
                                        </p:tgtEl>
                                      </p:cBhvr>
                                    </p:animEffect>
                                  </p:childTnLst>
                                </p:cTn>
                              </p:par>
                              <p:par>
                                <p:cTn id="24" presetID="10" presetClass="entr" presetSubtype="0" fill="hold" nodeType="withEffect">
                                  <p:stCondLst>
                                    <p:cond delay="0"/>
                                  </p:stCondLst>
                                  <p:childTnLst>
                                    <p:set>
                                      <p:cBhvr>
                                        <p:cTn id="25" dur="1" fill="hold">
                                          <p:stCondLst>
                                            <p:cond delay="0"/>
                                          </p:stCondLst>
                                        </p:cTn>
                                        <p:tgtEl>
                                          <p:spTgt spid="99"/>
                                        </p:tgtEl>
                                        <p:attrNameLst>
                                          <p:attrName>style.visibility</p:attrName>
                                        </p:attrNameLst>
                                      </p:cBhvr>
                                      <p:to>
                                        <p:strVal val="visible"/>
                                      </p:to>
                                    </p:set>
                                    <p:animEffect transition="in" filter="fade">
                                      <p:cBhvr>
                                        <p:cTn id="26"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4"/>
          <p:cNvSpPr txBox="1"/>
          <p:nvPr/>
        </p:nvSpPr>
        <p:spPr>
          <a:xfrm>
            <a:off x="127000" y="158754"/>
            <a:ext cx="8902700" cy="78104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C28220"/>
              </a:buClr>
              <a:buSzPts val="4000"/>
              <a:buFont typeface="Georgia"/>
              <a:buNone/>
            </a:pPr>
            <a:r>
              <a:rPr lang="en-US" sz="4000">
                <a:solidFill>
                  <a:srgbClr val="C28220"/>
                </a:solidFill>
                <a:latin typeface="Georgia"/>
                <a:ea typeface="Georgia"/>
                <a:cs typeface="Georgia"/>
                <a:sym typeface="Georgia"/>
              </a:rPr>
              <a:t>Participants</a:t>
            </a:r>
            <a:endParaRPr/>
          </a:p>
        </p:txBody>
      </p:sp>
      <p:sp>
        <p:nvSpPr>
          <p:cNvPr id="106" name="Google Shape;106;p14"/>
          <p:cNvSpPr txBox="1">
            <a:spLocks noGrp="1"/>
          </p:cNvSpPr>
          <p:nvPr>
            <p:ph type="body" idx="1"/>
          </p:nvPr>
        </p:nvSpPr>
        <p:spPr>
          <a:xfrm>
            <a:off x="126999" y="1047756"/>
            <a:ext cx="9017001" cy="512444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2D637F"/>
              </a:buClr>
              <a:buSzPts val="2000"/>
              <a:buFont typeface="Merriweather Sans"/>
              <a:buChar char="-"/>
            </a:pPr>
            <a:r>
              <a:rPr lang="en-US" sz="2000"/>
              <a:t>Recruited social media app users:</a:t>
            </a:r>
            <a:endParaRPr/>
          </a:p>
          <a:p>
            <a:pPr marL="742950" lvl="1" indent="-285750" algn="l" rtl="0">
              <a:spcBef>
                <a:spcPts val="360"/>
              </a:spcBef>
              <a:spcAft>
                <a:spcPts val="0"/>
              </a:spcAft>
              <a:buClr>
                <a:srgbClr val="2D637F"/>
              </a:buClr>
              <a:buSzPts val="1800"/>
              <a:buFont typeface="Arial"/>
              <a:buChar char="•"/>
            </a:pPr>
            <a:r>
              <a:rPr lang="en-US" sz="1800"/>
              <a:t>I School-ers</a:t>
            </a:r>
            <a:endParaRPr sz="1800"/>
          </a:p>
          <a:p>
            <a:pPr marL="742950" lvl="1" indent="-285750" algn="l" rtl="0">
              <a:spcBef>
                <a:spcPts val="360"/>
              </a:spcBef>
              <a:spcAft>
                <a:spcPts val="0"/>
              </a:spcAft>
              <a:buClr>
                <a:srgbClr val="2D637F"/>
              </a:buClr>
              <a:buSzPts val="1800"/>
              <a:buFont typeface="Arial"/>
              <a:buChar char="•"/>
            </a:pPr>
            <a:r>
              <a:rPr lang="en-US" sz="1800"/>
              <a:t>Family, friends, friends of friends</a:t>
            </a:r>
            <a:endParaRPr/>
          </a:p>
          <a:p>
            <a:pPr marL="742950" lvl="1" indent="-285750" algn="l" rtl="0">
              <a:spcBef>
                <a:spcPts val="360"/>
              </a:spcBef>
              <a:spcAft>
                <a:spcPts val="0"/>
              </a:spcAft>
              <a:buClr>
                <a:srgbClr val="2D637F"/>
              </a:buClr>
              <a:buSzPts val="1800"/>
              <a:buFont typeface="Arial"/>
              <a:buChar char="•"/>
            </a:pPr>
            <a:r>
              <a:rPr lang="en-US" sz="1800"/>
              <a:t>Incentivized with $10 reward</a:t>
            </a:r>
            <a:endParaRPr/>
          </a:p>
          <a:p>
            <a:pPr marL="342900" lvl="0" indent="-215900" algn="l" rtl="0">
              <a:spcBef>
                <a:spcPts val="400"/>
              </a:spcBef>
              <a:spcAft>
                <a:spcPts val="0"/>
              </a:spcAft>
              <a:buClr>
                <a:srgbClr val="2D637F"/>
              </a:buClr>
              <a:buSzPts val="2000"/>
              <a:buFont typeface="Merriweather Sans"/>
              <a:buNone/>
            </a:pPr>
            <a:endParaRPr sz="2000"/>
          </a:p>
          <a:p>
            <a:pPr marL="342900" lvl="0" indent="-342900" algn="l" rtl="0">
              <a:spcBef>
                <a:spcPts val="400"/>
              </a:spcBef>
              <a:spcAft>
                <a:spcPts val="0"/>
              </a:spcAft>
              <a:buClr>
                <a:srgbClr val="2D637F"/>
              </a:buClr>
              <a:buSzPts val="2000"/>
              <a:buFont typeface="Merriweather Sans"/>
              <a:buChar char="-"/>
            </a:pPr>
            <a:r>
              <a:rPr lang="en-US" sz="2000"/>
              <a:t>Nearly 200 people tried to participate by visiting pre-experiment survey</a:t>
            </a:r>
            <a:endParaRPr/>
          </a:p>
          <a:p>
            <a:pPr marL="342900" lvl="0" indent="-215900" algn="l" rtl="0">
              <a:spcBef>
                <a:spcPts val="400"/>
              </a:spcBef>
              <a:spcAft>
                <a:spcPts val="0"/>
              </a:spcAft>
              <a:buClr>
                <a:srgbClr val="2D637F"/>
              </a:buClr>
              <a:buSzPts val="2000"/>
              <a:buFont typeface="Merriweather Sans"/>
              <a:buNone/>
            </a:pPr>
            <a:endParaRPr sz="2000"/>
          </a:p>
          <a:p>
            <a:pPr marL="342900" lvl="0" indent="-342900" algn="l" rtl="0">
              <a:spcBef>
                <a:spcPts val="400"/>
              </a:spcBef>
              <a:spcAft>
                <a:spcPts val="0"/>
              </a:spcAft>
              <a:buClr>
                <a:srgbClr val="2D637F"/>
              </a:buClr>
              <a:buSzPts val="2000"/>
              <a:buFont typeface="Merriweather Sans"/>
              <a:buChar char="-"/>
            </a:pPr>
            <a:r>
              <a:rPr lang="en-US" sz="2000"/>
              <a:t>Only 50 people successfully completed pre-experiment survey</a:t>
            </a:r>
            <a:endParaRPr/>
          </a:p>
          <a:p>
            <a:pPr marL="742950" lvl="1" indent="-285750" algn="l" rtl="0">
              <a:spcBef>
                <a:spcPts val="360"/>
              </a:spcBef>
              <a:spcAft>
                <a:spcPts val="0"/>
              </a:spcAft>
              <a:buClr>
                <a:srgbClr val="2D637F"/>
              </a:buClr>
              <a:buSzPts val="1800"/>
              <a:buFont typeface="Arial"/>
              <a:buChar char="•"/>
            </a:pPr>
            <a:r>
              <a:rPr lang="en-US" sz="1800"/>
              <a:t>Unfamiliarity with Screen Time and Wellbeing app usage trackers</a:t>
            </a:r>
            <a:endParaRPr/>
          </a:p>
          <a:p>
            <a:pPr marL="742950" lvl="1" indent="-285750" algn="l" rtl="0">
              <a:spcBef>
                <a:spcPts val="360"/>
              </a:spcBef>
              <a:spcAft>
                <a:spcPts val="0"/>
              </a:spcAft>
              <a:buClr>
                <a:srgbClr val="2D637F"/>
              </a:buClr>
              <a:buSzPts val="1800"/>
              <a:buFont typeface="Arial"/>
              <a:buChar char="•"/>
            </a:pPr>
            <a:r>
              <a:rPr lang="en-US" sz="1800"/>
              <a:t>Too long to complete: </a:t>
            </a:r>
            <a:endParaRPr/>
          </a:p>
          <a:p>
            <a:pPr marL="1143000" lvl="2" indent="-228600" algn="l" rtl="0">
              <a:spcBef>
                <a:spcPts val="320"/>
              </a:spcBef>
              <a:spcAft>
                <a:spcPts val="0"/>
              </a:spcAft>
              <a:buClr>
                <a:srgbClr val="2D637F"/>
              </a:buClr>
              <a:buSzPts val="1600"/>
              <a:buFont typeface="Merriweather Sans"/>
              <a:buChar char="-"/>
            </a:pPr>
            <a:r>
              <a:rPr lang="en-US" sz="1600"/>
              <a:t>2 minutes per average submission</a:t>
            </a:r>
            <a:endParaRPr/>
          </a:p>
          <a:p>
            <a:pPr marL="1143000" lvl="2" indent="-228600" algn="l" rtl="0">
              <a:spcBef>
                <a:spcPts val="320"/>
              </a:spcBef>
              <a:spcAft>
                <a:spcPts val="0"/>
              </a:spcAft>
              <a:buClr>
                <a:srgbClr val="2D637F"/>
              </a:buClr>
              <a:buSzPts val="1600"/>
              <a:buFont typeface="Merriweather Sans"/>
              <a:buChar char="-"/>
            </a:pPr>
            <a:r>
              <a:rPr lang="en-US" sz="1600"/>
              <a:t>6 minutes per successful submission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500"/>
                                        <p:tgtEl>
                                          <p:spTgt spid="1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6">
                                            <p:txEl>
                                              <p:pRg st="1" end="1"/>
                                            </p:txEl>
                                          </p:spTgt>
                                        </p:tgtEl>
                                        <p:attrNameLst>
                                          <p:attrName>style.visibility</p:attrName>
                                        </p:attrNameLst>
                                      </p:cBhvr>
                                      <p:to>
                                        <p:strVal val="visible"/>
                                      </p:to>
                                    </p:set>
                                    <p:animEffect transition="in" filter="fade">
                                      <p:cBhvr>
                                        <p:cTn id="12" dur="500"/>
                                        <p:tgtEl>
                                          <p:spTgt spid="1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
                                            <p:txEl>
                                              <p:pRg st="2" end="2"/>
                                            </p:txEl>
                                          </p:spTgt>
                                        </p:tgtEl>
                                        <p:attrNameLst>
                                          <p:attrName>style.visibility</p:attrName>
                                        </p:attrNameLst>
                                      </p:cBhvr>
                                      <p:to>
                                        <p:strVal val="visible"/>
                                      </p:to>
                                    </p:set>
                                    <p:animEffect transition="in" filter="fade">
                                      <p:cBhvr>
                                        <p:cTn id="17" dur="500"/>
                                        <p:tgtEl>
                                          <p:spTgt spid="1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6">
                                            <p:txEl>
                                              <p:pRg st="3" end="3"/>
                                            </p:txEl>
                                          </p:spTgt>
                                        </p:tgtEl>
                                        <p:attrNameLst>
                                          <p:attrName>style.visibility</p:attrName>
                                        </p:attrNameLst>
                                      </p:cBhvr>
                                      <p:to>
                                        <p:strVal val="visible"/>
                                      </p:to>
                                    </p:set>
                                    <p:animEffect transition="in" filter="fade">
                                      <p:cBhvr>
                                        <p:cTn id="22" dur="500"/>
                                        <p:tgtEl>
                                          <p:spTgt spid="10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6">
                                            <p:txEl>
                                              <p:pRg st="4" end="4"/>
                                            </p:txEl>
                                          </p:spTgt>
                                        </p:tgtEl>
                                        <p:attrNameLst>
                                          <p:attrName>style.visibility</p:attrName>
                                        </p:attrNameLst>
                                      </p:cBhvr>
                                      <p:to>
                                        <p:strVal val="visible"/>
                                      </p:to>
                                    </p:set>
                                    <p:animEffect transition="in" filter="fade">
                                      <p:cBhvr>
                                        <p:cTn id="27" dur="500"/>
                                        <p:tgtEl>
                                          <p:spTgt spid="10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6">
                                            <p:txEl>
                                              <p:pRg st="5" end="5"/>
                                            </p:txEl>
                                          </p:spTgt>
                                        </p:tgtEl>
                                        <p:attrNameLst>
                                          <p:attrName>style.visibility</p:attrName>
                                        </p:attrNameLst>
                                      </p:cBhvr>
                                      <p:to>
                                        <p:strVal val="visible"/>
                                      </p:to>
                                    </p:set>
                                    <p:animEffect transition="in" filter="fade">
                                      <p:cBhvr>
                                        <p:cTn id="32" dur="500"/>
                                        <p:tgtEl>
                                          <p:spTgt spid="10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6">
                                            <p:txEl>
                                              <p:pRg st="6" end="6"/>
                                            </p:txEl>
                                          </p:spTgt>
                                        </p:tgtEl>
                                        <p:attrNameLst>
                                          <p:attrName>style.visibility</p:attrName>
                                        </p:attrNameLst>
                                      </p:cBhvr>
                                      <p:to>
                                        <p:strVal val="visible"/>
                                      </p:to>
                                    </p:set>
                                    <p:animEffect transition="in" filter="fade">
                                      <p:cBhvr>
                                        <p:cTn id="37" dur="500"/>
                                        <p:tgtEl>
                                          <p:spTgt spid="10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6">
                                            <p:txEl>
                                              <p:pRg st="7" end="7"/>
                                            </p:txEl>
                                          </p:spTgt>
                                        </p:tgtEl>
                                        <p:attrNameLst>
                                          <p:attrName>style.visibility</p:attrName>
                                        </p:attrNameLst>
                                      </p:cBhvr>
                                      <p:to>
                                        <p:strVal val="visible"/>
                                      </p:to>
                                    </p:set>
                                    <p:animEffect transition="in" filter="fade">
                                      <p:cBhvr>
                                        <p:cTn id="42" dur="500"/>
                                        <p:tgtEl>
                                          <p:spTgt spid="10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6">
                                            <p:txEl>
                                              <p:pRg st="8" end="8"/>
                                            </p:txEl>
                                          </p:spTgt>
                                        </p:tgtEl>
                                        <p:attrNameLst>
                                          <p:attrName>style.visibility</p:attrName>
                                        </p:attrNameLst>
                                      </p:cBhvr>
                                      <p:to>
                                        <p:strVal val="visible"/>
                                      </p:to>
                                    </p:set>
                                    <p:animEffect transition="in" filter="fade">
                                      <p:cBhvr>
                                        <p:cTn id="47" dur="500"/>
                                        <p:tgtEl>
                                          <p:spTgt spid="10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6">
                                            <p:txEl>
                                              <p:pRg st="9" end="9"/>
                                            </p:txEl>
                                          </p:spTgt>
                                        </p:tgtEl>
                                        <p:attrNameLst>
                                          <p:attrName>style.visibility</p:attrName>
                                        </p:attrNameLst>
                                      </p:cBhvr>
                                      <p:to>
                                        <p:strVal val="visible"/>
                                      </p:to>
                                    </p:set>
                                    <p:animEffect transition="in" filter="fade">
                                      <p:cBhvr>
                                        <p:cTn id="52" dur="500"/>
                                        <p:tgtEl>
                                          <p:spTgt spid="10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6">
                                            <p:txEl>
                                              <p:pRg st="10" end="10"/>
                                            </p:txEl>
                                          </p:spTgt>
                                        </p:tgtEl>
                                        <p:attrNameLst>
                                          <p:attrName>style.visibility</p:attrName>
                                        </p:attrNameLst>
                                      </p:cBhvr>
                                      <p:to>
                                        <p:strVal val="visible"/>
                                      </p:to>
                                    </p:set>
                                    <p:animEffect transition="in" filter="fade">
                                      <p:cBhvr>
                                        <p:cTn id="57" dur="500"/>
                                        <p:tgtEl>
                                          <p:spTgt spid="10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6">
                                            <p:txEl>
                                              <p:pRg st="11" end="11"/>
                                            </p:txEl>
                                          </p:spTgt>
                                        </p:tgtEl>
                                        <p:attrNameLst>
                                          <p:attrName>style.visibility</p:attrName>
                                        </p:attrNameLst>
                                      </p:cBhvr>
                                      <p:to>
                                        <p:strVal val="visible"/>
                                      </p:to>
                                    </p:set>
                                    <p:animEffect transition="in" filter="fade">
                                      <p:cBhvr>
                                        <p:cTn id="62" dur="500"/>
                                        <p:tgtEl>
                                          <p:spTgt spid="10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5"/>
          <p:cNvSpPr txBox="1"/>
          <p:nvPr/>
        </p:nvSpPr>
        <p:spPr>
          <a:xfrm>
            <a:off x="127000" y="158754"/>
            <a:ext cx="8902700" cy="78104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C28220"/>
              </a:buClr>
              <a:buSzPts val="4000"/>
              <a:buFont typeface="Georgia"/>
              <a:buNone/>
            </a:pPr>
            <a:r>
              <a:rPr lang="en-US" sz="4000">
                <a:solidFill>
                  <a:srgbClr val="C28220"/>
                </a:solidFill>
                <a:latin typeface="Georgia"/>
                <a:ea typeface="Georgia"/>
                <a:cs typeface="Georgia"/>
                <a:sym typeface="Georgia"/>
              </a:rPr>
              <a:t>Pre-Experiment Survey</a:t>
            </a:r>
            <a:endParaRPr/>
          </a:p>
        </p:txBody>
      </p:sp>
      <p:sp>
        <p:nvSpPr>
          <p:cNvPr id="113" name="Google Shape;113;p15"/>
          <p:cNvSpPr txBox="1">
            <a:spLocks noGrp="1"/>
          </p:cNvSpPr>
          <p:nvPr>
            <p:ph type="body" idx="1"/>
          </p:nvPr>
        </p:nvSpPr>
        <p:spPr>
          <a:xfrm>
            <a:off x="126999" y="1047758"/>
            <a:ext cx="9017001" cy="503951"/>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2D637F"/>
              </a:buClr>
              <a:buSzPts val="2000"/>
              <a:buFont typeface="Merriweather Sans"/>
              <a:buChar char="-"/>
            </a:pPr>
            <a:r>
              <a:rPr lang="en-US" sz="2000"/>
              <a:t>Collected demographic info: age, gender, country</a:t>
            </a:r>
            <a:endParaRPr/>
          </a:p>
        </p:txBody>
      </p:sp>
      <p:sp>
        <p:nvSpPr>
          <p:cNvPr id="114" name="Google Shape;114;p15"/>
          <p:cNvSpPr txBox="1"/>
          <p:nvPr/>
        </p:nvSpPr>
        <p:spPr>
          <a:xfrm>
            <a:off x="126998" y="4455085"/>
            <a:ext cx="9017001" cy="1177636"/>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2D637F"/>
              </a:buClr>
              <a:buSzPts val="2000"/>
              <a:buFont typeface="Arial"/>
              <a:buChar char="-"/>
            </a:pPr>
            <a:r>
              <a:rPr lang="en-US" sz="2000" dirty="0">
                <a:solidFill>
                  <a:srgbClr val="2D637F"/>
                </a:solidFill>
                <a:latin typeface="Merriweather Sans"/>
                <a:ea typeface="Merriweather Sans"/>
                <a:cs typeface="Merriweather Sans"/>
                <a:sym typeface="Merriweather Sans"/>
              </a:rPr>
              <a:t>Request for screen time snapshots served as a pilot study</a:t>
            </a:r>
            <a:endParaRPr dirty="0"/>
          </a:p>
          <a:p>
            <a:pPr marL="742950" marR="0" lvl="1" indent="-285750" algn="l" rtl="0">
              <a:spcBef>
                <a:spcPts val="360"/>
              </a:spcBef>
              <a:spcAft>
                <a:spcPts val="0"/>
              </a:spcAft>
              <a:buClr>
                <a:srgbClr val="2D637F"/>
              </a:buClr>
              <a:buSzPts val="1800"/>
              <a:buFont typeface="Arial"/>
              <a:buChar char="-"/>
            </a:pPr>
            <a:r>
              <a:rPr lang="en-US" sz="1800" b="0" i="0" u="none" strike="noStrike" cap="none" dirty="0">
                <a:solidFill>
                  <a:srgbClr val="2D637F"/>
                </a:solidFill>
                <a:latin typeface="Merriweather Sans"/>
                <a:ea typeface="Merriweather Sans"/>
                <a:cs typeface="Merriweather Sans"/>
                <a:sym typeface="Merriweather Sans"/>
              </a:rPr>
              <a:t>Ensured participants had app usage trackers installed</a:t>
            </a:r>
            <a:endParaRPr dirty="0"/>
          </a:p>
          <a:p>
            <a:pPr marL="742950" marR="0" lvl="1" indent="-285750" algn="l" rtl="0">
              <a:spcBef>
                <a:spcPts val="360"/>
              </a:spcBef>
              <a:spcAft>
                <a:spcPts val="0"/>
              </a:spcAft>
              <a:buClr>
                <a:srgbClr val="2D637F"/>
              </a:buClr>
              <a:buSzPts val="1800"/>
              <a:buFont typeface="Arial"/>
              <a:buChar char="-"/>
            </a:pPr>
            <a:r>
              <a:rPr lang="en-US" sz="1800" b="0" i="0" u="none" strike="noStrike" cap="none" dirty="0">
                <a:solidFill>
                  <a:srgbClr val="2D637F"/>
                </a:solidFill>
                <a:latin typeface="Merriweather Sans"/>
                <a:ea typeface="Merriweather Sans"/>
                <a:cs typeface="Merriweather Sans"/>
                <a:sym typeface="Merriweather Sans"/>
              </a:rPr>
              <a:t>Verified participants could take and upload screenshots to </a:t>
            </a:r>
            <a:r>
              <a:rPr lang="en-US" sz="1800" b="0" i="0" u="none" strike="noStrike" cap="none" dirty="0" err="1">
                <a:solidFill>
                  <a:srgbClr val="2D637F"/>
                </a:solidFill>
                <a:latin typeface="Merriweather Sans"/>
                <a:ea typeface="Merriweather Sans"/>
                <a:cs typeface="Merriweather Sans"/>
                <a:sym typeface="Merriweather Sans"/>
              </a:rPr>
              <a:t>Qualtrics</a:t>
            </a:r>
            <a:endParaRPr sz="1800" b="0" i="0" u="none" strike="noStrike" cap="none" dirty="0">
              <a:solidFill>
                <a:srgbClr val="2D637F"/>
              </a:solidFill>
              <a:latin typeface="Merriweather Sans"/>
              <a:ea typeface="Merriweather Sans"/>
              <a:cs typeface="Merriweather Sans"/>
              <a:sym typeface="Merriweather Sans"/>
            </a:endParaRPr>
          </a:p>
        </p:txBody>
      </p:sp>
      <p:pic>
        <p:nvPicPr>
          <p:cNvPr id="115" name="Google Shape;115;p15"/>
          <p:cNvPicPr preferRelativeResize="0"/>
          <p:nvPr/>
        </p:nvPicPr>
        <p:blipFill rotWithShape="1">
          <a:blip r:embed="rId3">
            <a:alphaModFix/>
          </a:blip>
          <a:srcRect/>
          <a:stretch/>
        </p:blipFill>
        <p:spPr>
          <a:xfrm>
            <a:off x="3631823" y="1782898"/>
            <a:ext cx="5397877" cy="2440998"/>
          </a:xfrm>
          <a:prstGeom prst="rect">
            <a:avLst/>
          </a:prstGeom>
          <a:noFill/>
          <a:ln>
            <a:noFill/>
          </a:ln>
        </p:spPr>
      </p:pic>
      <p:pic>
        <p:nvPicPr>
          <p:cNvPr id="116" name="Google Shape;116;p15"/>
          <p:cNvPicPr preferRelativeResize="0"/>
          <p:nvPr/>
        </p:nvPicPr>
        <p:blipFill rotWithShape="1">
          <a:blip r:embed="rId4">
            <a:alphaModFix/>
          </a:blip>
          <a:srcRect/>
          <a:stretch/>
        </p:blipFill>
        <p:spPr>
          <a:xfrm>
            <a:off x="332510" y="1551709"/>
            <a:ext cx="1524000" cy="1781175"/>
          </a:xfrm>
          <a:prstGeom prst="rect">
            <a:avLst/>
          </a:prstGeom>
          <a:noFill/>
          <a:ln>
            <a:noFill/>
          </a:ln>
        </p:spPr>
      </p:pic>
      <p:pic>
        <p:nvPicPr>
          <p:cNvPr id="117" name="Google Shape;117;p15"/>
          <p:cNvPicPr preferRelativeResize="0"/>
          <p:nvPr/>
        </p:nvPicPr>
        <p:blipFill rotWithShape="1">
          <a:blip r:embed="rId5">
            <a:alphaModFix/>
          </a:blip>
          <a:srcRect/>
          <a:stretch/>
        </p:blipFill>
        <p:spPr>
          <a:xfrm>
            <a:off x="1856510" y="2436235"/>
            <a:ext cx="1504950" cy="1771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animEffect transition="in" filter="fade">
                                      <p:cBhvr>
                                        <p:cTn id="7" dur="500"/>
                                        <p:tgtEl>
                                          <p:spTgt spid="1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fade">
                                      <p:cBhvr>
                                        <p:cTn id="12" dur="500"/>
                                        <p:tgtEl>
                                          <p:spTgt spid="116"/>
                                        </p:tgtEl>
                                      </p:cBhvr>
                                    </p:animEffect>
                                  </p:childTnLst>
                                </p:cTn>
                              </p:par>
                              <p:par>
                                <p:cTn id="13" presetID="10" presetClass="entr" presetSubtype="0" fill="hold" nodeType="withEffect">
                                  <p:stCondLst>
                                    <p:cond delay="0"/>
                                  </p:stCondLst>
                                  <p:childTnLst>
                                    <p:set>
                                      <p:cBhvr>
                                        <p:cTn id="14" dur="1" fill="hold">
                                          <p:stCondLst>
                                            <p:cond delay="0"/>
                                          </p:stCondLst>
                                        </p:cTn>
                                        <p:tgtEl>
                                          <p:spTgt spid="117"/>
                                        </p:tgtEl>
                                        <p:attrNameLst>
                                          <p:attrName>style.visibility</p:attrName>
                                        </p:attrNameLst>
                                      </p:cBhvr>
                                      <p:to>
                                        <p:strVal val="visible"/>
                                      </p:to>
                                    </p:set>
                                    <p:animEffect transition="in" filter="fade">
                                      <p:cBhvr>
                                        <p:cTn id="15" dur="500"/>
                                        <p:tgtEl>
                                          <p:spTgt spid="117"/>
                                        </p:tgtEl>
                                      </p:cBhvr>
                                    </p:animEffect>
                                  </p:childTnLst>
                                </p:cTn>
                              </p:par>
                              <p:par>
                                <p:cTn id="16" presetID="10" presetClass="entr" presetSubtype="0" fill="hold" nodeType="withEffect">
                                  <p:stCondLst>
                                    <p:cond delay="0"/>
                                  </p:stCondLst>
                                  <p:childTnLst>
                                    <p:set>
                                      <p:cBhvr>
                                        <p:cTn id="17" dur="1" fill="hold">
                                          <p:stCondLst>
                                            <p:cond delay="0"/>
                                          </p:stCondLst>
                                        </p:cTn>
                                        <p:tgtEl>
                                          <p:spTgt spid="115"/>
                                        </p:tgtEl>
                                        <p:attrNameLst>
                                          <p:attrName>style.visibility</p:attrName>
                                        </p:attrNameLst>
                                      </p:cBhvr>
                                      <p:to>
                                        <p:strVal val="visible"/>
                                      </p:to>
                                    </p:set>
                                    <p:animEffect transition="in" filter="fade">
                                      <p:cBhvr>
                                        <p:cTn id="18" dur="500"/>
                                        <p:tgtEl>
                                          <p:spTgt spid="1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4"/>
                                        </p:tgtEl>
                                        <p:attrNameLst>
                                          <p:attrName>style.visibility</p:attrName>
                                        </p:attrNameLst>
                                      </p:cBhvr>
                                      <p:to>
                                        <p:strVal val="visible"/>
                                      </p:to>
                                    </p:set>
                                    <p:animEffect transition="in" filter="fade">
                                      <p:cBhvr>
                                        <p:cTn id="23"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6"/>
          <p:cNvSpPr txBox="1"/>
          <p:nvPr/>
        </p:nvSpPr>
        <p:spPr>
          <a:xfrm>
            <a:off x="127000" y="158754"/>
            <a:ext cx="8902700" cy="78104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C28220"/>
              </a:buClr>
              <a:buSzPts val="4000"/>
              <a:buFont typeface="Georgia"/>
              <a:buNone/>
            </a:pPr>
            <a:r>
              <a:rPr lang="en-US" sz="4000">
                <a:solidFill>
                  <a:srgbClr val="C28220"/>
                </a:solidFill>
                <a:latin typeface="Georgia"/>
                <a:ea typeface="Georgia"/>
                <a:cs typeface="Georgia"/>
                <a:sym typeface="Georgia"/>
              </a:rPr>
              <a:t>Pre-Experiment Survey (2)</a:t>
            </a:r>
            <a:endParaRPr/>
          </a:p>
        </p:txBody>
      </p:sp>
      <p:pic>
        <p:nvPicPr>
          <p:cNvPr id="124" name="Google Shape;124;p16"/>
          <p:cNvPicPr preferRelativeResize="0"/>
          <p:nvPr/>
        </p:nvPicPr>
        <p:blipFill rotWithShape="1">
          <a:blip r:embed="rId3">
            <a:alphaModFix/>
          </a:blip>
          <a:srcRect/>
          <a:stretch/>
        </p:blipFill>
        <p:spPr>
          <a:xfrm>
            <a:off x="4723156" y="939800"/>
            <a:ext cx="4420844" cy="5092364"/>
          </a:xfrm>
          <a:prstGeom prst="rect">
            <a:avLst/>
          </a:prstGeom>
          <a:noFill/>
          <a:ln>
            <a:noFill/>
          </a:ln>
        </p:spPr>
      </p:pic>
      <p:pic>
        <p:nvPicPr>
          <p:cNvPr id="125" name="Google Shape;125;p16"/>
          <p:cNvPicPr preferRelativeResize="0"/>
          <p:nvPr/>
        </p:nvPicPr>
        <p:blipFill rotWithShape="1">
          <a:blip r:embed="rId4">
            <a:alphaModFix/>
          </a:blip>
          <a:srcRect/>
          <a:stretch/>
        </p:blipFill>
        <p:spPr>
          <a:xfrm>
            <a:off x="127000" y="939800"/>
            <a:ext cx="4389582" cy="45361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284</TotalTime>
  <Words>2204</Words>
  <Application>Microsoft Office PowerPoint</Application>
  <PresentationFormat>On-screen Show (4:3)</PresentationFormat>
  <Paragraphs>429</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Merriweather Sans</vt:lpstr>
      <vt:lpstr>Calibri</vt:lpstr>
      <vt:lpstr>Georgia</vt:lpstr>
      <vt:lpstr>Arial</vt:lpstr>
      <vt:lpstr>Custom Design</vt:lpstr>
      <vt:lpstr>Social Media Detox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Backup</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Detox</dc:title>
  <cp:keywords>CTPClassification=CTP_NT</cp:keywords>
  <cp:lastModifiedBy>Ye, Stanley</cp:lastModifiedBy>
  <cp:revision>29</cp:revision>
  <dcterms:modified xsi:type="dcterms:W3CDTF">2019-04-17T20:23:41Z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99953434-148e-4cd6-88b6-327468180ac7</vt:lpwstr>
  </property>
  <property fmtid="{D5CDD505-2E9C-101B-9397-08002B2CF9AE}" pid="3" name="CTP_TimeStamp">
    <vt:lpwstr>2019-04-17 20:23:35Z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